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91"/>
  </p:notesMasterIdLst>
  <p:sldIdLst>
    <p:sldId id="256" r:id="rId3"/>
    <p:sldId id="306" r:id="rId4"/>
    <p:sldId id="390"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91"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04" r:id="rId90"/>
  </p:sldIdLst>
  <p:sldSz cx="18288000" cy="10287000"/>
  <p:notesSz cx="6858000" cy="9144000"/>
  <p:embeddedFontLst>
    <p:embeddedFont>
      <p:font typeface="Open Sans Bold" panose="020B0604020202020204" charset="0"/>
      <p:regular r:id="rId92"/>
      <p:bold r:id="rId93"/>
    </p:embeddedFont>
    <p:embeddedFont>
      <p:font typeface="Calibri Light" panose="020F0302020204030204" pitchFamily="34" charset="0"/>
      <p:regular r:id="rId94"/>
      <p:italic r:id="rId95"/>
    </p:embeddedFont>
    <p:embeddedFont>
      <p:font typeface="Open Sans Italics" panose="020B0604020202020204" charset="0"/>
      <p:regular r:id="rId96"/>
      <p:italic r:id="rId97"/>
    </p:embeddedFont>
    <p:embeddedFont>
      <p:font typeface="Agrandir Narrow" panose="020B0604020202020204" charset="0"/>
      <p:regular r:id="rId98"/>
    </p:embeddedFont>
    <p:embeddedFont>
      <p:font typeface="Agrandir Narrow Medium" panose="020B0604020202020204" charset="0"/>
      <p:regular r:id="rId99"/>
    </p:embeddedFont>
    <p:embeddedFont>
      <p:font typeface="TT Chocolates Bold" panose="020B0604020202020204" charset="0"/>
      <p:regular r:id="rId100"/>
    </p:embeddedFont>
    <p:embeddedFont>
      <p:font typeface="Open Sans Light" panose="020B0604020202020204" charset="0"/>
      <p:regular r:id="rId101"/>
    </p:embeddedFont>
    <p:embeddedFont>
      <p:font typeface="Calibri" panose="020F0502020204030204" pitchFamily="34" charset="0"/>
      <p:regular r:id="rId102"/>
      <p:bold r:id="rId103"/>
      <p:italic r:id="rId104"/>
      <p:boldItalic r:id="rId105"/>
    </p:embeddedFont>
    <p:embeddedFont>
      <p:font typeface="Open Sans" panose="020B0604020202020204" charset="0"/>
      <p:regular r:id="rId106"/>
      <p:bold r:id="rId107"/>
      <p:italic r:id="rId108"/>
      <p:boldItalic r:id="rId109"/>
    </p:embeddedFont>
    <p:embeddedFont>
      <p:font typeface="Agrandir Narrow Bold" panose="020B0604020202020204" charset="0"/>
      <p:regular r:id="rId110"/>
      <p:bold r:id="rId111"/>
    </p:embeddedFont>
    <p:embeddedFont>
      <p:font typeface="Open Sans Extra Bold" panose="020B0604020202020204" charset="0"/>
      <p:regular r:id="rId112"/>
    </p:embeddedFont>
    <p:embeddedFont>
      <p:font typeface="Consolas" panose="020B0609020204030204" pitchFamily="49" charset="0"/>
      <p:regular r:id="rId113"/>
      <p:bold r:id="rId114"/>
      <p:italic r:id="rId115"/>
      <p:boldItalic r:id="rId1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5CD"/>
    <a:srgbClr val="00020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75365" autoAdjust="0"/>
  </p:normalViewPr>
  <p:slideViewPr>
    <p:cSldViewPr>
      <p:cViewPr varScale="1">
        <p:scale>
          <a:sx n="37" d="100"/>
          <a:sy n="37" d="100"/>
        </p:scale>
        <p:origin x="129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1.fntdata"/><Relationship Id="rId16" Type="http://schemas.openxmlformats.org/officeDocument/2006/relationships/slide" Target="slides/slide14.xml"/><Relationship Id="rId107" Type="http://schemas.openxmlformats.org/officeDocument/2006/relationships/font" Target="fonts/font1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2.fntdata"/><Relationship Id="rId118" Type="http://schemas.openxmlformats.org/officeDocument/2006/relationships/viewProps" Target="view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3.fntdata"/><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6.fntdata"/><Relationship Id="rId104" Type="http://schemas.openxmlformats.org/officeDocument/2006/relationships/font" Target="fonts/font13.fntdata"/><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9.fntdata"/><Relationship Id="rId115"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2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39570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Moving Average</a:t>
            </a:r>
          </a:p>
          <a:p>
            <a:endParaRPr lang="en-US" dirty="0"/>
          </a:p>
          <a:p>
            <a:r>
              <a:rPr lang="en-US" dirty="0"/>
              <a:t>Este </a:t>
            </a:r>
            <a:r>
              <a:rPr lang="en-US" dirty="0" err="1"/>
              <a:t>método</a:t>
            </a:r>
            <a:r>
              <a:rPr lang="en-US" dirty="0"/>
              <a:t> </a:t>
            </a:r>
            <a:r>
              <a:rPr lang="en-US" dirty="0" err="1"/>
              <a:t>es</a:t>
            </a:r>
            <a:r>
              <a:rPr lang="en-US" dirty="0"/>
              <a:t> </a:t>
            </a:r>
            <a:r>
              <a:rPr lang="en-US" dirty="0" err="1"/>
              <a:t>útil</a:t>
            </a:r>
            <a:r>
              <a:rPr lang="en-US" dirty="0"/>
              <a:t> para </a:t>
            </a:r>
            <a:r>
              <a:rPr lang="en-US" dirty="0" err="1"/>
              <a:t>reducir</a:t>
            </a:r>
            <a:r>
              <a:rPr lang="en-US" dirty="0"/>
              <a:t> las </a:t>
            </a:r>
            <a:r>
              <a:rPr lang="en-US" dirty="0" err="1"/>
              <a:t>tendencias</a:t>
            </a:r>
            <a:r>
              <a:rPr lang="en-US" dirty="0"/>
              <a:t> </a:t>
            </a:r>
            <a:r>
              <a:rPr lang="en-US" dirty="0" err="1"/>
              <a:t>periódicas</a:t>
            </a:r>
            <a:r>
              <a:rPr lang="en-US" dirty="0"/>
              <a:t> </a:t>
            </a:r>
            <a:r>
              <a:rPr lang="en-US" dirty="0" err="1"/>
              <a:t>en</a:t>
            </a:r>
            <a:r>
              <a:rPr lang="en-US" dirty="0"/>
              <a:t> </a:t>
            </a:r>
            <a:r>
              <a:rPr lang="en-US" dirty="0" err="1"/>
              <a:t>los</a:t>
            </a:r>
            <a:r>
              <a:rPr lang="en-US" dirty="0"/>
              <a:t> </a:t>
            </a:r>
            <a:r>
              <a:rPr lang="en-US" dirty="0" err="1"/>
              <a:t>datos</a:t>
            </a:r>
            <a:r>
              <a:rPr lang="en-US" dirty="0"/>
              <a:t>. La </a:t>
            </a:r>
            <a:r>
              <a:rPr lang="en-US" dirty="0" err="1"/>
              <a:t>ventana</a:t>
            </a:r>
            <a:r>
              <a:rPr lang="en-US" dirty="0"/>
              <a:t> se </a:t>
            </a:r>
            <a:r>
              <a:rPr lang="en-US" dirty="0" err="1"/>
              <a:t>desliza</a:t>
            </a:r>
            <a:r>
              <a:rPr lang="en-US" dirty="0"/>
              <a:t> </a:t>
            </a:r>
            <a:r>
              <a:rPr lang="en-US" dirty="0" err="1"/>
              <a:t>hacia</a:t>
            </a:r>
            <a:r>
              <a:rPr lang="en-US" dirty="0"/>
              <a:t> </a:t>
            </a:r>
            <a:r>
              <a:rPr lang="en-US" dirty="0" err="1"/>
              <a:t>abajo</a:t>
            </a:r>
            <a:r>
              <a:rPr lang="en-US" dirty="0"/>
              <a:t> a lo largo del vector de </a:t>
            </a:r>
            <a:r>
              <a:rPr lang="en-US" dirty="0" err="1"/>
              <a:t>señal</a:t>
            </a:r>
            <a:r>
              <a:rPr lang="en-US" dirty="0"/>
              <a:t>, </a:t>
            </a:r>
            <a:r>
              <a:rPr lang="en-US" dirty="0" err="1"/>
              <a:t>calculando</a:t>
            </a:r>
            <a:r>
              <a:rPr lang="en-US" dirty="0"/>
              <a:t> un </a:t>
            </a:r>
            <a:r>
              <a:rPr lang="en-US" dirty="0" err="1"/>
              <a:t>promedio</a:t>
            </a:r>
            <a:r>
              <a:rPr lang="en-US" dirty="0"/>
              <a:t> </a:t>
            </a:r>
            <a:r>
              <a:rPr lang="en-US" dirty="0" err="1"/>
              <a:t>sobre</a:t>
            </a:r>
            <a:r>
              <a:rPr lang="en-US" dirty="0"/>
              <a:t> </a:t>
            </a:r>
            <a:r>
              <a:rPr lang="en-US" dirty="0" err="1"/>
              <a:t>los</a:t>
            </a:r>
            <a:r>
              <a:rPr lang="en-US" dirty="0"/>
              <a:t> </a:t>
            </a:r>
            <a:r>
              <a:rPr lang="en-US" dirty="0" err="1"/>
              <a:t>elementos</a:t>
            </a:r>
            <a:r>
              <a:rPr lang="en-US" dirty="0"/>
              <a:t> </a:t>
            </a:r>
            <a:r>
              <a:rPr lang="en-US" dirty="0" err="1"/>
              <a:t>dentro</a:t>
            </a:r>
            <a:r>
              <a:rPr lang="en-US" dirty="0"/>
              <a:t> de </a:t>
            </a:r>
            <a:r>
              <a:rPr lang="en-US" dirty="0" err="1"/>
              <a:t>cada</a:t>
            </a:r>
            <a:r>
              <a:rPr lang="en-US" dirty="0"/>
              <a:t> </a:t>
            </a:r>
            <a:r>
              <a:rPr lang="en-US" dirty="0" err="1"/>
              <a:t>ventana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01537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Cada registro contiene un bloque de condición de línea de base que implica un estado neutral. Con el fin de eliminar las diferencias individuales causadas por esto, se normaliza a la señal de GSR en otras condiciones.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74409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371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medición del ECG puede proporcionar información sobre la actividad eléctrica del corazón y su ritmo, mientras que la medición de la PPG puede proporcionar información sobre el flujo sanguíneo periférico y la respuesta cardiovascular.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38654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fotopletismografía</a:t>
            </a:r>
            <a:r>
              <a:rPr lang="en-US" dirty="0"/>
              <a:t> (PPG, </a:t>
            </a:r>
            <a:r>
              <a:rPr lang="en-US" dirty="0" err="1"/>
              <a:t>por</a:t>
            </a:r>
            <a:r>
              <a:rPr lang="en-US" dirty="0"/>
              <a:t> </a:t>
            </a:r>
            <a:r>
              <a:rPr lang="en-US" dirty="0" err="1"/>
              <a:t>sus</a:t>
            </a:r>
            <a:r>
              <a:rPr lang="en-US" dirty="0"/>
              <a:t> </a:t>
            </a:r>
            <a:r>
              <a:rPr lang="en-US" dirty="0" err="1"/>
              <a:t>siglas</a:t>
            </a:r>
            <a:r>
              <a:rPr lang="en-US" dirty="0"/>
              <a:t> </a:t>
            </a:r>
            <a:r>
              <a:rPr lang="en-US" dirty="0" err="1"/>
              <a:t>en</a:t>
            </a:r>
            <a:r>
              <a:rPr lang="en-US" dirty="0"/>
              <a:t> </a:t>
            </a:r>
            <a:r>
              <a:rPr lang="en-US" dirty="0" err="1"/>
              <a:t>inglés</a:t>
            </a:r>
            <a:r>
              <a:rPr lang="en-US" dirty="0"/>
              <a:t>) </a:t>
            </a:r>
            <a:r>
              <a:rPr lang="en-US" dirty="0" err="1"/>
              <a:t>es</a:t>
            </a:r>
            <a:r>
              <a:rPr lang="en-US" dirty="0"/>
              <a:t> </a:t>
            </a:r>
            <a:r>
              <a:rPr lang="en-US" dirty="0" err="1"/>
              <a:t>una</a:t>
            </a:r>
            <a:r>
              <a:rPr lang="en-US" dirty="0"/>
              <a:t> </a:t>
            </a:r>
            <a:r>
              <a:rPr lang="en-US" dirty="0" err="1"/>
              <a:t>técnica</a:t>
            </a:r>
            <a:r>
              <a:rPr lang="en-US" dirty="0"/>
              <a:t> de </a:t>
            </a:r>
            <a:r>
              <a:rPr lang="en-US" dirty="0" err="1"/>
              <a:t>medición</a:t>
            </a:r>
            <a:r>
              <a:rPr lang="en-US" dirty="0"/>
              <a:t> no </a:t>
            </a:r>
            <a:r>
              <a:rPr lang="en-US" dirty="0" err="1"/>
              <a:t>invasiva</a:t>
            </a:r>
            <a:r>
              <a:rPr lang="en-US" dirty="0"/>
              <a:t> que se </a:t>
            </a:r>
            <a:r>
              <a:rPr lang="en-US" dirty="0" err="1"/>
              <a:t>utiliza</a:t>
            </a:r>
            <a:r>
              <a:rPr lang="en-US" dirty="0"/>
              <a:t> para </a:t>
            </a:r>
            <a:r>
              <a:rPr lang="en-US" dirty="0" err="1"/>
              <a:t>medir</a:t>
            </a:r>
            <a:r>
              <a:rPr lang="en-US" dirty="0"/>
              <a:t>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principalmente</a:t>
            </a:r>
            <a:r>
              <a:rPr lang="en-US" dirty="0"/>
              <a:t> </a:t>
            </a:r>
            <a:r>
              <a:rPr lang="en-US" dirty="0" err="1"/>
              <a:t>en</a:t>
            </a:r>
            <a:r>
              <a:rPr lang="en-US" dirty="0"/>
              <a:t> la </a:t>
            </a:r>
            <a:r>
              <a:rPr lang="en-US" dirty="0" err="1"/>
              <a:t>yema</a:t>
            </a:r>
            <a:r>
              <a:rPr lang="en-US" dirty="0"/>
              <a:t> del </a:t>
            </a:r>
            <a:r>
              <a:rPr lang="en-US" dirty="0" err="1"/>
              <a:t>dedo</a:t>
            </a:r>
            <a:r>
              <a:rPr lang="en-US" dirty="0"/>
              <a:t>. </a:t>
            </a:r>
          </a:p>
          <a:p>
            <a:endParaRPr lang="en-US" dirty="0"/>
          </a:p>
          <a:p>
            <a:r>
              <a:rPr lang="en-US" dirty="0"/>
              <a:t>La </a:t>
            </a:r>
            <a:r>
              <a:rPr lang="en-US" dirty="0" err="1"/>
              <a:t>técnica</a:t>
            </a:r>
            <a:r>
              <a:rPr lang="en-US" dirty="0"/>
              <a:t> se </a:t>
            </a:r>
            <a:r>
              <a:rPr lang="en-US" dirty="0" err="1"/>
              <a:t>basa</a:t>
            </a:r>
            <a:r>
              <a:rPr lang="en-US" dirty="0"/>
              <a:t> </a:t>
            </a:r>
            <a:r>
              <a:rPr lang="en-US" dirty="0" err="1"/>
              <a:t>en</a:t>
            </a:r>
            <a:r>
              <a:rPr lang="en-US" dirty="0"/>
              <a:t> la </a:t>
            </a:r>
            <a:r>
              <a:rPr lang="en-US" dirty="0" err="1"/>
              <a:t>absorción</a:t>
            </a:r>
            <a:r>
              <a:rPr lang="en-US" dirty="0"/>
              <a:t> de la luz </a:t>
            </a:r>
            <a:r>
              <a:rPr lang="en-US" dirty="0" err="1"/>
              <a:t>por</a:t>
            </a:r>
            <a:r>
              <a:rPr lang="en-US" dirty="0"/>
              <a:t> la </a:t>
            </a:r>
            <a:r>
              <a:rPr lang="en-US" dirty="0" err="1"/>
              <a:t>hemoglobina</a:t>
            </a:r>
            <a:r>
              <a:rPr lang="en-US" dirty="0"/>
              <a:t> </a:t>
            </a:r>
            <a:r>
              <a:rPr lang="en-US" dirty="0" err="1"/>
              <a:t>en</a:t>
            </a:r>
            <a:r>
              <a:rPr lang="en-US" dirty="0"/>
              <a:t> </a:t>
            </a:r>
            <a:r>
              <a:rPr lang="en-US" dirty="0" err="1"/>
              <a:t>los</a:t>
            </a:r>
            <a:r>
              <a:rPr lang="en-US" dirty="0"/>
              <a:t> </a:t>
            </a:r>
            <a:r>
              <a:rPr lang="en-US" dirty="0" err="1"/>
              <a:t>vasos</a:t>
            </a:r>
            <a:r>
              <a:rPr lang="en-US" dirty="0"/>
              <a:t> </a:t>
            </a:r>
            <a:r>
              <a:rPr lang="en-US" dirty="0" err="1"/>
              <a:t>sanguíneos</a:t>
            </a:r>
            <a:r>
              <a:rPr lang="en-US" dirty="0"/>
              <a:t>, lo que produce </a:t>
            </a:r>
            <a:r>
              <a:rPr lang="en-US" dirty="0" err="1"/>
              <a:t>cambios</a:t>
            </a:r>
            <a:r>
              <a:rPr lang="en-US" dirty="0"/>
              <a:t> </a:t>
            </a:r>
            <a:r>
              <a:rPr lang="en-US" dirty="0" err="1"/>
              <a:t>en</a:t>
            </a:r>
            <a:r>
              <a:rPr lang="en-US" dirty="0"/>
              <a:t> la </a:t>
            </a:r>
            <a:r>
              <a:rPr lang="en-US" dirty="0" err="1"/>
              <a:t>cantidad</a:t>
            </a:r>
            <a:r>
              <a:rPr lang="en-US" dirty="0"/>
              <a:t> de luz </a:t>
            </a:r>
            <a:r>
              <a:rPr lang="en-US" dirty="0" err="1"/>
              <a:t>transmitida</a:t>
            </a:r>
            <a:r>
              <a:rPr lang="en-US" dirty="0"/>
              <a:t> a </a:t>
            </a:r>
            <a:r>
              <a:rPr lang="en-US" dirty="0" err="1"/>
              <a:t>través</a:t>
            </a:r>
            <a:r>
              <a:rPr lang="en-US" dirty="0"/>
              <a:t> del </a:t>
            </a:r>
            <a:r>
              <a:rPr lang="en-US" dirty="0" err="1"/>
              <a:t>tejido</a:t>
            </a:r>
            <a:r>
              <a:rPr lang="en-US" dirty="0"/>
              <a:t>. </a:t>
            </a:r>
            <a:r>
              <a:rPr lang="en-US" dirty="0" err="1"/>
              <a:t>Estos</a:t>
            </a:r>
            <a:r>
              <a:rPr lang="en-US" dirty="0"/>
              <a:t> </a:t>
            </a:r>
            <a:r>
              <a:rPr lang="en-US" dirty="0" err="1"/>
              <a:t>cambios</a:t>
            </a:r>
            <a:r>
              <a:rPr lang="en-US" dirty="0"/>
              <a:t> se </a:t>
            </a:r>
            <a:r>
              <a:rPr lang="en-US" dirty="0" err="1"/>
              <a:t>pueden</a:t>
            </a:r>
            <a:r>
              <a:rPr lang="en-US" dirty="0"/>
              <a:t> </a:t>
            </a:r>
            <a:r>
              <a:rPr lang="en-US" dirty="0" err="1"/>
              <a:t>medir</a:t>
            </a:r>
            <a:r>
              <a:rPr lang="en-US" dirty="0"/>
              <a:t> </a:t>
            </a:r>
            <a:r>
              <a:rPr lang="en-US" dirty="0" err="1"/>
              <a:t>mediante</a:t>
            </a:r>
            <a:r>
              <a:rPr lang="en-US" dirty="0"/>
              <a:t> un sensor </a:t>
            </a:r>
            <a:r>
              <a:rPr lang="en-US" dirty="0" err="1"/>
              <a:t>óptico</a:t>
            </a:r>
            <a:r>
              <a:rPr lang="en-US" dirty="0"/>
              <a:t> que se </a:t>
            </a:r>
            <a:r>
              <a:rPr lang="en-US" dirty="0" err="1"/>
              <a:t>coloca</a:t>
            </a:r>
            <a:r>
              <a:rPr lang="en-US" dirty="0"/>
              <a:t> </a:t>
            </a:r>
            <a:r>
              <a:rPr lang="en-US" dirty="0" err="1"/>
              <a:t>en</a:t>
            </a:r>
            <a:r>
              <a:rPr lang="en-US" dirty="0"/>
              <a:t> la </a:t>
            </a:r>
            <a:r>
              <a:rPr lang="en-US" dirty="0" err="1"/>
              <a:t>yema</a:t>
            </a:r>
            <a:r>
              <a:rPr lang="en-US" dirty="0"/>
              <a:t> del </a:t>
            </a:r>
            <a:r>
              <a:rPr lang="en-US" dirty="0" err="1"/>
              <a:t>dedo</a:t>
            </a:r>
            <a:r>
              <a:rPr lang="en-US" dirty="0"/>
              <a:t> y que </a:t>
            </a:r>
            <a:r>
              <a:rPr lang="en-US" dirty="0" err="1"/>
              <a:t>detecta</a:t>
            </a:r>
            <a:r>
              <a:rPr lang="en-US" dirty="0"/>
              <a:t> </a:t>
            </a:r>
            <a:r>
              <a:rPr lang="en-US" dirty="0" err="1"/>
              <a:t>los</a:t>
            </a:r>
            <a:r>
              <a:rPr lang="en-US" dirty="0"/>
              <a:t> </a:t>
            </a:r>
            <a:r>
              <a:rPr lang="en-US" dirty="0" err="1"/>
              <a:t>cambios</a:t>
            </a:r>
            <a:r>
              <a:rPr lang="en-US" dirty="0"/>
              <a:t> </a:t>
            </a:r>
            <a:r>
              <a:rPr lang="en-US" dirty="0" err="1"/>
              <a:t>en</a:t>
            </a:r>
            <a:r>
              <a:rPr lang="en-US" dirty="0"/>
              <a:t> la </a:t>
            </a:r>
            <a:r>
              <a:rPr lang="en-US" dirty="0" err="1"/>
              <a:t>cantidad</a:t>
            </a:r>
            <a:r>
              <a:rPr lang="en-US" dirty="0"/>
              <a:t> de luz </a:t>
            </a:r>
            <a:r>
              <a:rPr lang="en-US" dirty="0" err="1"/>
              <a:t>transmitida</a:t>
            </a:r>
            <a:r>
              <a:rPr lang="en-US" dirty="0"/>
              <a:t>.</a:t>
            </a:r>
          </a:p>
          <a:p>
            <a:endParaRPr lang="en-US" dirty="0"/>
          </a:p>
          <a:p>
            <a:r>
              <a:rPr lang="en-US" dirty="0"/>
              <a:t>Se </a:t>
            </a:r>
            <a:r>
              <a:rPr lang="en-US" dirty="0" err="1"/>
              <a:t>puede</a:t>
            </a:r>
            <a:r>
              <a:rPr lang="en-US" dirty="0"/>
              <a:t> </a:t>
            </a:r>
            <a:r>
              <a:rPr lang="en-US" dirty="0" err="1"/>
              <a:t>utilizar</a:t>
            </a:r>
            <a:r>
              <a:rPr lang="en-US" dirty="0"/>
              <a:t> para </a:t>
            </a:r>
            <a:r>
              <a:rPr lang="en-US" dirty="0" err="1"/>
              <a:t>estimar</a:t>
            </a:r>
            <a:r>
              <a:rPr lang="en-US" dirty="0"/>
              <a:t> la </a:t>
            </a:r>
            <a:r>
              <a:rPr lang="en-US" dirty="0" err="1"/>
              <a:t>actividad</a:t>
            </a:r>
            <a:r>
              <a:rPr lang="en-US" dirty="0"/>
              <a:t> cardiovascular, </a:t>
            </a:r>
            <a:r>
              <a:rPr lang="en-US" dirty="0" err="1"/>
              <a:t>ya</a:t>
            </a:r>
            <a:r>
              <a:rPr lang="en-US" dirty="0"/>
              <a:t> que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están</a:t>
            </a:r>
            <a:r>
              <a:rPr lang="en-US" dirty="0"/>
              <a:t> </a:t>
            </a:r>
            <a:r>
              <a:rPr lang="en-US" dirty="0" err="1"/>
              <a:t>estrechamente</a:t>
            </a:r>
            <a:r>
              <a:rPr lang="en-US" dirty="0"/>
              <a:t> </a:t>
            </a:r>
            <a:r>
              <a:rPr lang="en-US" dirty="0" err="1"/>
              <a:t>relacionados</a:t>
            </a:r>
            <a:r>
              <a:rPr lang="en-US" dirty="0"/>
              <a:t> con el </a:t>
            </a:r>
            <a:r>
              <a:rPr lang="en-US" dirty="0" err="1"/>
              <a:t>flujo</a:t>
            </a:r>
            <a:r>
              <a:rPr lang="en-US" dirty="0"/>
              <a:t> </a:t>
            </a:r>
            <a:r>
              <a:rPr lang="en-US" dirty="0" err="1"/>
              <a:t>sanguíneo</a:t>
            </a:r>
            <a:r>
              <a:rPr lang="en-US" dirty="0"/>
              <a:t> </a:t>
            </a:r>
            <a:r>
              <a:rPr lang="en-US" dirty="0" err="1"/>
              <a:t>en</a:t>
            </a:r>
            <a:r>
              <a:rPr lang="en-US" dirty="0"/>
              <a:t> el </a:t>
            </a:r>
            <a:r>
              <a:rPr lang="en-US" dirty="0" err="1"/>
              <a:t>corazón</a:t>
            </a:r>
            <a:r>
              <a:rPr lang="en-US" dirty="0"/>
              <a:t> y la </a:t>
            </a:r>
            <a:r>
              <a:rPr lang="en-US" dirty="0" err="1"/>
              <a:t>presión</a:t>
            </a:r>
            <a:r>
              <a:rPr lang="en-US" dirty="0"/>
              <a:t> arterial. </a:t>
            </a:r>
            <a:r>
              <a:rPr lang="en-US" dirty="0" err="1"/>
              <a:t>También</a:t>
            </a:r>
            <a:r>
              <a:rPr lang="en-US" dirty="0"/>
              <a:t> se </a:t>
            </a:r>
            <a:r>
              <a:rPr lang="en-US" dirty="0" err="1"/>
              <a:t>utiliza</a:t>
            </a:r>
            <a:r>
              <a:rPr lang="en-US" dirty="0"/>
              <a:t> para </a:t>
            </a:r>
            <a:r>
              <a:rPr lang="en-US" dirty="0" err="1"/>
              <a:t>estimar</a:t>
            </a:r>
            <a:r>
              <a:rPr lang="en-US" dirty="0"/>
              <a:t> la </a:t>
            </a:r>
            <a:r>
              <a:rPr lang="en-US" dirty="0" err="1"/>
              <a:t>respuesta</a:t>
            </a:r>
            <a:r>
              <a:rPr lang="en-US" dirty="0"/>
              <a:t> </a:t>
            </a:r>
            <a:r>
              <a:rPr lang="en-US" dirty="0" err="1"/>
              <a:t>emocional</a:t>
            </a:r>
            <a:r>
              <a:rPr lang="en-US" dirty="0"/>
              <a:t>, </a:t>
            </a:r>
            <a:r>
              <a:rPr lang="en-US" dirty="0" err="1"/>
              <a:t>ya</a:t>
            </a:r>
            <a:r>
              <a:rPr lang="en-US" dirty="0"/>
              <a:t> que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pueden</a:t>
            </a:r>
            <a:r>
              <a:rPr lang="en-US" dirty="0"/>
              <a:t> </a:t>
            </a:r>
            <a:r>
              <a:rPr lang="en-US" dirty="0" err="1"/>
              <a:t>estar</a:t>
            </a:r>
            <a:r>
              <a:rPr lang="en-US" dirty="0"/>
              <a:t> </a:t>
            </a:r>
            <a:r>
              <a:rPr lang="en-US" dirty="0" err="1"/>
              <a:t>relacionados</a:t>
            </a:r>
            <a:r>
              <a:rPr lang="en-US" dirty="0"/>
              <a:t> con la </a:t>
            </a:r>
            <a:r>
              <a:rPr lang="en-US" dirty="0" err="1"/>
              <a:t>activación</a:t>
            </a:r>
            <a:r>
              <a:rPr lang="en-US" dirty="0"/>
              <a:t> del SNA </a:t>
            </a:r>
            <a:r>
              <a:rPr lang="en-US" dirty="0" err="1"/>
              <a:t>durante</a:t>
            </a:r>
            <a:r>
              <a:rPr lang="en-US" dirty="0"/>
              <a:t> la </a:t>
            </a:r>
            <a:r>
              <a:rPr lang="en-US" dirty="0" err="1"/>
              <a:t>respuesta</a:t>
            </a:r>
            <a:r>
              <a:rPr lang="en-US" dirty="0"/>
              <a:t> </a:t>
            </a:r>
            <a:r>
              <a:rPr lang="en-US" dirty="0" err="1"/>
              <a:t>emocional</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80049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fotopletismografía</a:t>
            </a:r>
            <a:r>
              <a:rPr lang="en-US" dirty="0"/>
              <a:t> (PPG, </a:t>
            </a:r>
            <a:r>
              <a:rPr lang="en-US" dirty="0" err="1"/>
              <a:t>por</a:t>
            </a:r>
            <a:r>
              <a:rPr lang="en-US" dirty="0"/>
              <a:t> </a:t>
            </a:r>
            <a:r>
              <a:rPr lang="en-US" dirty="0" err="1"/>
              <a:t>sus</a:t>
            </a:r>
            <a:r>
              <a:rPr lang="en-US" dirty="0"/>
              <a:t> </a:t>
            </a:r>
            <a:r>
              <a:rPr lang="en-US" dirty="0" err="1"/>
              <a:t>siglas</a:t>
            </a:r>
            <a:r>
              <a:rPr lang="en-US" dirty="0"/>
              <a:t> </a:t>
            </a:r>
            <a:r>
              <a:rPr lang="en-US" dirty="0" err="1"/>
              <a:t>en</a:t>
            </a:r>
            <a:r>
              <a:rPr lang="en-US" dirty="0"/>
              <a:t> </a:t>
            </a:r>
            <a:r>
              <a:rPr lang="en-US" dirty="0" err="1"/>
              <a:t>inglés</a:t>
            </a:r>
            <a:r>
              <a:rPr lang="en-US" dirty="0"/>
              <a:t>) </a:t>
            </a:r>
            <a:r>
              <a:rPr lang="en-US" dirty="0" err="1"/>
              <a:t>es</a:t>
            </a:r>
            <a:r>
              <a:rPr lang="en-US" dirty="0"/>
              <a:t> </a:t>
            </a:r>
            <a:r>
              <a:rPr lang="en-US" dirty="0" err="1"/>
              <a:t>una</a:t>
            </a:r>
            <a:r>
              <a:rPr lang="en-US" dirty="0"/>
              <a:t> </a:t>
            </a:r>
            <a:r>
              <a:rPr lang="en-US" dirty="0" err="1"/>
              <a:t>técnica</a:t>
            </a:r>
            <a:r>
              <a:rPr lang="en-US" dirty="0"/>
              <a:t> de </a:t>
            </a:r>
            <a:r>
              <a:rPr lang="en-US" dirty="0" err="1"/>
              <a:t>medición</a:t>
            </a:r>
            <a:r>
              <a:rPr lang="en-US" dirty="0"/>
              <a:t> no </a:t>
            </a:r>
            <a:r>
              <a:rPr lang="en-US" dirty="0" err="1"/>
              <a:t>invasiva</a:t>
            </a:r>
            <a:r>
              <a:rPr lang="en-US" dirty="0"/>
              <a:t> que se </a:t>
            </a:r>
            <a:r>
              <a:rPr lang="en-US" dirty="0" err="1"/>
              <a:t>utiliza</a:t>
            </a:r>
            <a:r>
              <a:rPr lang="en-US" dirty="0"/>
              <a:t> para </a:t>
            </a:r>
            <a:r>
              <a:rPr lang="en-US" dirty="0" err="1"/>
              <a:t>medir</a:t>
            </a:r>
            <a:r>
              <a:rPr lang="en-US" dirty="0"/>
              <a:t>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principalmente</a:t>
            </a:r>
            <a:r>
              <a:rPr lang="en-US" dirty="0"/>
              <a:t> </a:t>
            </a:r>
            <a:r>
              <a:rPr lang="en-US" dirty="0" err="1"/>
              <a:t>en</a:t>
            </a:r>
            <a:r>
              <a:rPr lang="en-US" dirty="0"/>
              <a:t> la </a:t>
            </a:r>
            <a:r>
              <a:rPr lang="en-US" dirty="0" err="1"/>
              <a:t>yema</a:t>
            </a:r>
            <a:r>
              <a:rPr lang="en-US" dirty="0"/>
              <a:t> del </a:t>
            </a:r>
            <a:r>
              <a:rPr lang="en-US" dirty="0" err="1"/>
              <a:t>dedo</a:t>
            </a:r>
            <a:r>
              <a:rPr lang="en-US" dirty="0"/>
              <a:t>. </a:t>
            </a:r>
          </a:p>
          <a:p>
            <a:endParaRPr lang="en-US" dirty="0"/>
          </a:p>
          <a:p>
            <a:r>
              <a:rPr lang="en-US" dirty="0"/>
              <a:t>La </a:t>
            </a:r>
            <a:r>
              <a:rPr lang="en-US" dirty="0" err="1"/>
              <a:t>técnica</a:t>
            </a:r>
            <a:r>
              <a:rPr lang="en-US" dirty="0"/>
              <a:t> se </a:t>
            </a:r>
            <a:r>
              <a:rPr lang="en-US" dirty="0" err="1"/>
              <a:t>basa</a:t>
            </a:r>
            <a:r>
              <a:rPr lang="en-US" dirty="0"/>
              <a:t> </a:t>
            </a:r>
            <a:r>
              <a:rPr lang="en-US" dirty="0" err="1"/>
              <a:t>en</a:t>
            </a:r>
            <a:r>
              <a:rPr lang="en-US" dirty="0"/>
              <a:t> la </a:t>
            </a:r>
            <a:r>
              <a:rPr lang="en-US" dirty="0" err="1"/>
              <a:t>absorción</a:t>
            </a:r>
            <a:r>
              <a:rPr lang="en-US" dirty="0"/>
              <a:t> de la luz </a:t>
            </a:r>
            <a:r>
              <a:rPr lang="en-US" dirty="0" err="1"/>
              <a:t>por</a:t>
            </a:r>
            <a:r>
              <a:rPr lang="en-US" dirty="0"/>
              <a:t> la </a:t>
            </a:r>
            <a:r>
              <a:rPr lang="en-US" dirty="0" err="1"/>
              <a:t>hemoglobina</a:t>
            </a:r>
            <a:r>
              <a:rPr lang="en-US" dirty="0"/>
              <a:t> </a:t>
            </a:r>
            <a:r>
              <a:rPr lang="en-US" dirty="0" err="1"/>
              <a:t>en</a:t>
            </a:r>
            <a:r>
              <a:rPr lang="en-US" dirty="0"/>
              <a:t> </a:t>
            </a:r>
            <a:r>
              <a:rPr lang="en-US" dirty="0" err="1"/>
              <a:t>los</a:t>
            </a:r>
            <a:r>
              <a:rPr lang="en-US" dirty="0"/>
              <a:t> </a:t>
            </a:r>
            <a:r>
              <a:rPr lang="en-US" dirty="0" err="1"/>
              <a:t>vasos</a:t>
            </a:r>
            <a:r>
              <a:rPr lang="en-US" dirty="0"/>
              <a:t> </a:t>
            </a:r>
            <a:r>
              <a:rPr lang="en-US" dirty="0" err="1"/>
              <a:t>sanguíneos</a:t>
            </a:r>
            <a:r>
              <a:rPr lang="en-US" dirty="0"/>
              <a:t>, lo que produce </a:t>
            </a:r>
            <a:r>
              <a:rPr lang="en-US" dirty="0" err="1"/>
              <a:t>cambios</a:t>
            </a:r>
            <a:r>
              <a:rPr lang="en-US" dirty="0"/>
              <a:t> </a:t>
            </a:r>
            <a:r>
              <a:rPr lang="en-US" dirty="0" err="1"/>
              <a:t>en</a:t>
            </a:r>
            <a:r>
              <a:rPr lang="en-US" dirty="0"/>
              <a:t> la </a:t>
            </a:r>
            <a:r>
              <a:rPr lang="en-US" dirty="0" err="1"/>
              <a:t>cantidad</a:t>
            </a:r>
            <a:r>
              <a:rPr lang="en-US" dirty="0"/>
              <a:t> de luz </a:t>
            </a:r>
            <a:r>
              <a:rPr lang="en-US" dirty="0" err="1"/>
              <a:t>transmitida</a:t>
            </a:r>
            <a:r>
              <a:rPr lang="en-US" dirty="0"/>
              <a:t> a </a:t>
            </a:r>
            <a:r>
              <a:rPr lang="en-US" dirty="0" err="1"/>
              <a:t>través</a:t>
            </a:r>
            <a:r>
              <a:rPr lang="en-US" dirty="0"/>
              <a:t> del </a:t>
            </a:r>
            <a:r>
              <a:rPr lang="en-US" dirty="0" err="1"/>
              <a:t>tejido</a:t>
            </a:r>
            <a:r>
              <a:rPr lang="en-US" dirty="0"/>
              <a:t>. </a:t>
            </a:r>
            <a:r>
              <a:rPr lang="en-US" dirty="0" err="1"/>
              <a:t>Estos</a:t>
            </a:r>
            <a:r>
              <a:rPr lang="en-US" dirty="0"/>
              <a:t> </a:t>
            </a:r>
            <a:r>
              <a:rPr lang="en-US" dirty="0" err="1"/>
              <a:t>cambios</a:t>
            </a:r>
            <a:r>
              <a:rPr lang="en-US" dirty="0"/>
              <a:t> se </a:t>
            </a:r>
            <a:r>
              <a:rPr lang="en-US" dirty="0" err="1"/>
              <a:t>pueden</a:t>
            </a:r>
            <a:r>
              <a:rPr lang="en-US" dirty="0"/>
              <a:t> </a:t>
            </a:r>
            <a:r>
              <a:rPr lang="en-US" dirty="0" err="1"/>
              <a:t>medir</a:t>
            </a:r>
            <a:r>
              <a:rPr lang="en-US" dirty="0"/>
              <a:t> </a:t>
            </a:r>
            <a:r>
              <a:rPr lang="en-US" dirty="0" err="1"/>
              <a:t>mediante</a:t>
            </a:r>
            <a:r>
              <a:rPr lang="en-US" dirty="0"/>
              <a:t> un sensor </a:t>
            </a:r>
            <a:r>
              <a:rPr lang="en-US" dirty="0" err="1"/>
              <a:t>óptico</a:t>
            </a:r>
            <a:r>
              <a:rPr lang="en-US" dirty="0"/>
              <a:t> que se </a:t>
            </a:r>
            <a:r>
              <a:rPr lang="en-US" dirty="0" err="1"/>
              <a:t>coloca</a:t>
            </a:r>
            <a:r>
              <a:rPr lang="en-US" dirty="0"/>
              <a:t> </a:t>
            </a:r>
            <a:r>
              <a:rPr lang="en-US" dirty="0" err="1"/>
              <a:t>en</a:t>
            </a:r>
            <a:r>
              <a:rPr lang="en-US" dirty="0"/>
              <a:t> la </a:t>
            </a:r>
            <a:r>
              <a:rPr lang="en-US" dirty="0" err="1"/>
              <a:t>yema</a:t>
            </a:r>
            <a:r>
              <a:rPr lang="en-US" dirty="0"/>
              <a:t> del </a:t>
            </a:r>
            <a:r>
              <a:rPr lang="en-US" dirty="0" err="1"/>
              <a:t>dedo</a:t>
            </a:r>
            <a:r>
              <a:rPr lang="en-US" dirty="0"/>
              <a:t> y que </a:t>
            </a:r>
            <a:r>
              <a:rPr lang="en-US" dirty="0" err="1"/>
              <a:t>detecta</a:t>
            </a:r>
            <a:r>
              <a:rPr lang="en-US" dirty="0"/>
              <a:t> </a:t>
            </a:r>
            <a:r>
              <a:rPr lang="en-US" dirty="0" err="1"/>
              <a:t>los</a:t>
            </a:r>
            <a:r>
              <a:rPr lang="en-US" dirty="0"/>
              <a:t> </a:t>
            </a:r>
            <a:r>
              <a:rPr lang="en-US" dirty="0" err="1"/>
              <a:t>cambios</a:t>
            </a:r>
            <a:r>
              <a:rPr lang="en-US" dirty="0"/>
              <a:t> </a:t>
            </a:r>
            <a:r>
              <a:rPr lang="en-US" dirty="0" err="1"/>
              <a:t>en</a:t>
            </a:r>
            <a:r>
              <a:rPr lang="en-US" dirty="0"/>
              <a:t> la </a:t>
            </a:r>
            <a:r>
              <a:rPr lang="en-US" dirty="0" err="1"/>
              <a:t>cantidad</a:t>
            </a:r>
            <a:r>
              <a:rPr lang="en-US" dirty="0"/>
              <a:t> de luz </a:t>
            </a:r>
            <a:r>
              <a:rPr lang="en-US" dirty="0" err="1"/>
              <a:t>transmitida</a:t>
            </a:r>
            <a:r>
              <a:rPr lang="en-US" dirty="0"/>
              <a:t>.</a:t>
            </a:r>
          </a:p>
          <a:p>
            <a:endParaRPr lang="en-US" dirty="0"/>
          </a:p>
          <a:p>
            <a:r>
              <a:rPr lang="en-US" dirty="0"/>
              <a:t>Se </a:t>
            </a:r>
            <a:r>
              <a:rPr lang="en-US" dirty="0" err="1"/>
              <a:t>puede</a:t>
            </a:r>
            <a:r>
              <a:rPr lang="en-US" dirty="0"/>
              <a:t> </a:t>
            </a:r>
            <a:r>
              <a:rPr lang="en-US" dirty="0" err="1"/>
              <a:t>utilizar</a:t>
            </a:r>
            <a:r>
              <a:rPr lang="en-US" dirty="0"/>
              <a:t> para </a:t>
            </a:r>
            <a:r>
              <a:rPr lang="en-US" dirty="0" err="1"/>
              <a:t>estimar</a:t>
            </a:r>
            <a:r>
              <a:rPr lang="en-US" dirty="0"/>
              <a:t> la </a:t>
            </a:r>
            <a:r>
              <a:rPr lang="en-US" dirty="0" err="1"/>
              <a:t>actividad</a:t>
            </a:r>
            <a:r>
              <a:rPr lang="en-US" dirty="0"/>
              <a:t> cardiovascular, </a:t>
            </a:r>
            <a:r>
              <a:rPr lang="en-US" dirty="0" err="1"/>
              <a:t>ya</a:t>
            </a:r>
            <a:r>
              <a:rPr lang="en-US" dirty="0"/>
              <a:t> que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están</a:t>
            </a:r>
            <a:r>
              <a:rPr lang="en-US" dirty="0"/>
              <a:t> </a:t>
            </a:r>
            <a:r>
              <a:rPr lang="en-US" dirty="0" err="1"/>
              <a:t>estrechamente</a:t>
            </a:r>
            <a:r>
              <a:rPr lang="en-US" dirty="0"/>
              <a:t> </a:t>
            </a:r>
            <a:r>
              <a:rPr lang="en-US" dirty="0" err="1"/>
              <a:t>relacionados</a:t>
            </a:r>
            <a:r>
              <a:rPr lang="en-US" dirty="0"/>
              <a:t> con el </a:t>
            </a:r>
            <a:r>
              <a:rPr lang="en-US" dirty="0" err="1"/>
              <a:t>flujo</a:t>
            </a:r>
            <a:r>
              <a:rPr lang="en-US" dirty="0"/>
              <a:t> </a:t>
            </a:r>
            <a:r>
              <a:rPr lang="en-US" dirty="0" err="1"/>
              <a:t>sanguíneo</a:t>
            </a:r>
            <a:r>
              <a:rPr lang="en-US" dirty="0"/>
              <a:t> </a:t>
            </a:r>
            <a:r>
              <a:rPr lang="en-US" dirty="0" err="1"/>
              <a:t>en</a:t>
            </a:r>
            <a:r>
              <a:rPr lang="en-US" dirty="0"/>
              <a:t> el </a:t>
            </a:r>
            <a:r>
              <a:rPr lang="en-US" dirty="0" err="1"/>
              <a:t>corazón</a:t>
            </a:r>
            <a:r>
              <a:rPr lang="en-US" dirty="0"/>
              <a:t> y la </a:t>
            </a:r>
            <a:r>
              <a:rPr lang="en-US" dirty="0" err="1"/>
              <a:t>presión</a:t>
            </a:r>
            <a:r>
              <a:rPr lang="en-US" dirty="0"/>
              <a:t> arterial. </a:t>
            </a:r>
            <a:r>
              <a:rPr lang="en-US" dirty="0" err="1"/>
              <a:t>También</a:t>
            </a:r>
            <a:r>
              <a:rPr lang="en-US" dirty="0"/>
              <a:t> se </a:t>
            </a:r>
            <a:r>
              <a:rPr lang="en-US" dirty="0" err="1"/>
              <a:t>utiliza</a:t>
            </a:r>
            <a:r>
              <a:rPr lang="en-US" dirty="0"/>
              <a:t> para </a:t>
            </a:r>
            <a:r>
              <a:rPr lang="en-US" dirty="0" err="1"/>
              <a:t>estimar</a:t>
            </a:r>
            <a:r>
              <a:rPr lang="en-US" dirty="0"/>
              <a:t> la </a:t>
            </a:r>
            <a:r>
              <a:rPr lang="en-US" dirty="0" err="1"/>
              <a:t>respuesta</a:t>
            </a:r>
            <a:r>
              <a:rPr lang="en-US" dirty="0"/>
              <a:t> </a:t>
            </a:r>
            <a:r>
              <a:rPr lang="en-US" dirty="0" err="1"/>
              <a:t>emocional</a:t>
            </a:r>
            <a:r>
              <a:rPr lang="en-US" dirty="0"/>
              <a:t>, </a:t>
            </a:r>
            <a:r>
              <a:rPr lang="en-US" dirty="0" err="1"/>
              <a:t>ya</a:t>
            </a:r>
            <a:r>
              <a:rPr lang="en-US" dirty="0"/>
              <a:t> que </a:t>
            </a:r>
            <a:r>
              <a:rPr lang="en-US" dirty="0" err="1"/>
              <a:t>los</a:t>
            </a:r>
            <a:r>
              <a:rPr lang="en-US" dirty="0"/>
              <a:t> </a:t>
            </a:r>
            <a:r>
              <a:rPr lang="en-US" dirty="0" err="1"/>
              <a:t>cambios</a:t>
            </a:r>
            <a:r>
              <a:rPr lang="en-US" dirty="0"/>
              <a:t> </a:t>
            </a:r>
            <a:r>
              <a:rPr lang="en-US" dirty="0" err="1"/>
              <a:t>en</a:t>
            </a:r>
            <a:r>
              <a:rPr lang="en-US" dirty="0"/>
              <a:t> el </a:t>
            </a:r>
            <a:r>
              <a:rPr lang="en-US" dirty="0" err="1"/>
              <a:t>flujo</a:t>
            </a:r>
            <a:r>
              <a:rPr lang="en-US" dirty="0"/>
              <a:t> </a:t>
            </a:r>
            <a:r>
              <a:rPr lang="en-US" dirty="0" err="1"/>
              <a:t>sanguíneo</a:t>
            </a:r>
            <a:r>
              <a:rPr lang="en-US" dirty="0"/>
              <a:t> </a:t>
            </a:r>
            <a:r>
              <a:rPr lang="en-US" dirty="0" err="1"/>
              <a:t>periférico</a:t>
            </a:r>
            <a:r>
              <a:rPr lang="en-US" dirty="0"/>
              <a:t> </a:t>
            </a:r>
            <a:r>
              <a:rPr lang="en-US" dirty="0" err="1"/>
              <a:t>pueden</a:t>
            </a:r>
            <a:r>
              <a:rPr lang="en-US" dirty="0"/>
              <a:t> </a:t>
            </a:r>
            <a:r>
              <a:rPr lang="en-US" dirty="0" err="1"/>
              <a:t>estar</a:t>
            </a:r>
            <a:r>
              <a:rPr lang="en-US" dirty="0"/>
              <a:t> </a:t>
            </a:r>
            <a:r>
              <a:rPr lang="en-US" dirty="0" err="1"/>
              <a:t>relacionados</a:t>
            </a:r>
            <a:r>
              <a:rPr lang="en-US" dirty="0"/>
              <a:t> con la </a:t>
            </a:r>
            <a:r>
              <a:rPr lang="en-US" dirty="0" err="1"/>
              <a:t>activación</a:t>
            </a:r>
            <a:r>
              <a:rPr lang="en-US" dirty="0"/>
              <a:t> del SNA </a:t>
            </a:r>
            <a:r>
              <a:rPr lang="en-US" dirty="0" err="1"/>
              <a:t>durante</a:t>
            </a:r>
            <a:r>
              <a:rPr lang="en-US" dirty="0"/>
              <a:t> la </a:t>
            </a:r>
            <a:r>
              <a:rPr lang="en-US" dirty="0" err="1"/>
              <a:t>respuesta</a:t>
            </a:r>
            <a:r>
              <a:rPr lang="en-US" dirty="0"/>
              <a:t> </a:t>
            </a:r>
            <a:r>
              <a:rPr lang="en-US" dirty="0" err="1"/>
              <a:t>emocional</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88930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relación</a:t>
            </a:r>
            <a:r>
              <a:rPr lang="en-US" dirty="0"/>
              <a:t> entre la </a:t>
            </a:r>
            <a:r>
              <a:rPr lang="en-US" dirty="0" err="1"/>
              <a:t>señal</a:t>
            </a:r>
            <a:r>
              <a:rPr lang="en-US" dirty="0"/>
              <a:t> de PPG y las </a:t>
            </a:r>
            <a:r>
              <a:rPr lang="en-US" dirty="0" err="1"/>
              <a:t>emociones</a:t>
            </a:r>
            <a:r>
              <a:rPr lang="en-US" dirty="0"/>
              <a:t> se ha </a:t>
            </a:r>
            <a:r>
              <a:rPr lang="en-US" dirty="0" err="1"/>
              <a:t>estudiado</a:t>
            </a:r>
            <a:r>
              <a:rPr lang="en-US" dirty="0"/>
              <a:t> </a:t>
            </a:r>
            <a:r>
              <a:rPr lang="en-US" dirty="0" err="1"/>
              <a:t>ampliamente</a:t>
            </a:r>
            <a:r>
              <a:rPr lang="en-US" dirty="0"/>
              <a:t> </a:t>
            </a:r>
            <a:r>
              <a:rPr lang="en-US" dirty="0" err="1"/>
              <a:t>en</a:t>
            </a:r>
            <a:r>
              <a:rPr lang="en-US" dirty="0"/>
              <a:t> la </a:t>
            </a:r>
            <a:r>
              <a:rPr lang="en-US" dirty="0" err="1"/>
              <a:t>investigación</a:t>
            </a:r>
            <a:r>
              <a:rPr lang="en-US" dirty="0"/>
              <a:t> </a:t>
            </a:r>
            <a:r>
              <a:rPr lang="en-US" dirty="0" err="1"/>
              <a:t>psicofisiológica</a:t>
            </a:r>
            <a:r>
              <a:rPr lang="en-US" dirty="0"/>
              <a:t>. Se ha </a:t>
            </a:r>
            <a:r>
              <a:rPr lang="en-US" dirty="0" err="1"/>
              <a:t>demostrado</a:t>
            </a:r>
            <a:r>
              <a:rPr lang="en-US" dirty="0"/>
              <a:t> que la </a:t>
            </a:r>
            <a:r>
              <a:rPr lang="en-US" dirty="0" err="1"/>
              <a:t>señal</a:t>
            </a:r>
            <a:r>
              <a:rPr lang="en-US" dirty="0"/>
              <a:t> de PPG </a:t>
            </a:r>
            <a:r>
              <a:rPr lang="en-US" dirty="0" err="1"/>
              <a:t>puede</a:t>
            </a:r>
            <a:r>
              <a:rPr lang="en-US" dirty="0"/>
              <a:t> </a:t>
            </a:r>
            <a:r>
              <a:rPr lang="en-US" dirty="0" err="1"/>
              <a:t>ser</a:t>
            </a:r>
            <a:r>
              <a:rPr lang="en-US" dirty="0"/>
              <a:t> sensible a </a:t>
            </a:r>
            <a:r>
              <a:rPr lang="en-US" dirty="0" err="1"/>
              <a:t>diferentes</a:t>
            </a:r>
            <a:r>
              <a:rPr lang="en-US" dirty="0"/>
              <a:t> </a:t>
            </a:r>
            <a:r>
              <a:rPr lang="en-US" dirty="0" err="1"/>
              <a:t>estímulos</a:t>
            </a:r>
            <a:r>
              <a:rPr lang="en-US" dirty="0"/>
              <a:t> </a:t>
            </a:r>
            <a:r>
              <a:rPr lang="en-US" dirty="0" err="1"/>
              <a:t>emocionales</a:t>
            </a:r>
            <a:r>
              <a:rPr lang="en-US" dirty="0"/>
              <a:t>, </a:t>
            </a:r>
            <a:r>
              <a:rPr lang="en-US" dirty="0" err="1"/>
              <a:t>como</a:t>
            </a:r>
            <a:r>
              <a:rPr lang="en-US" dirty="0"/>
              <a:t> la </a:t>
            </a:r>
            <a:r>
              <a:rPr lang="en-US" dirty="0" err="1"/>
              <a:t>música</a:t>
            </a:r>
            <a:r>
              <a:rPr lang="en-US" dirty="0"/>
              <a:t>, las </a:t>
            </a:r>
            <a:r>
              <a:rPr lang="en-US" dirty="0" err="1"/>
              <a:t>imágenes</a:t>
            </a:r>
            <a:r>
              <a:rPr lang="en-US" dirty="0"/>
              <a:t> </a:t>
            </a:r>
            <a:r>
              <a:rPr lang="en-US" dirty="0" err="1"/>
              <a:t>emocionales</a:t>
            </a:r>
            <a:r>
              <a:rPr lang="en-US" dirty="0"/>
              <a:t> y </a:t>
            </a:r>
            <a:r>
              <a:rPr lang="en-US" dirty="0" err="1"/>
              <a:t>los</a:t>
            </a:r>
            <a:r>
              <a:rPr lang="en-US" dirty="0"/>
              <a:t> </a:t>
            </a:r>
            <a:r>
              <a:rPr lang="en-US" dirty="0" err="1"/>
              <a:t>estímulos</a:t>
            </a:r>
            <a:r>
              <a:rPr lang="en-US" dirty="0"/>
              <a:t> </a:t>
            </a:r>
            <a:r>
              <a:rPr lang="en-US" dirty="0" err="1"/>
              <a:t>olfativos</a:t>
            </a:r>
            <a:r>
              <a:rPr lang="en-US" dirty="0"/>
              <a:t>. </a:t>
            </a:r>
          </a:p>
          <a:p>
            <a:endParaRPr lang="en-US" dirty="0"/>
          </a:p>
          <a:p>
            <a:r>
              <a:rPr lang="en-US" dirty="0" err="1"/>
              <a:t>En</a:t>
            </a:r>
            <a:r>
              <a:rPr lang="en-US" dirty="0"/>
              <a:t> general, se ha </a:t>
            </a:r>
            <a:r>
              <a:rPr lang="en-US" dirty="0" err="1"/>
              <a:t>encontrado</a:t>
            </a:r>
            <a:r>
              <a:rPr lang="en-US" dirty="0"/>
              <a:t> que </a:t>
            </a:r>
            <a:r>
              <a:rPr lang="en-US" dirty="0" err="1"/>
              <a:t>los</a:t>
            </a:r>
            <a:r>
              <a:rPr lang="en-US" dirty="0"/>
              <a:t> </a:t>
            </a:r>
            <a:r>
              <a:rPr lang="en-US" dirty="0" err="1"/>
              <a:t>estímulos</a:t>
            </a:r>
            <a:r>
              <a:rPr lang="en-US" dirty="0"/>
              <a:t> </a:t>
            </a:r>
            <a:r>
              <a:rPr lang="en-US" dirty="0" err="1"/>
              <a:t>emocionales</a:t>
            </a:r>
            <a:r>
              <a:rPr lang="en-US" dirty="0"/>
              <a:t> </a:t>
            </a:r>
            <a:r>
              <a:rPr lang="en-US" dirty="0" err="1"/>
              <a:t>positivos</a:t>
            </a:r>
            <a:r>
              <a:rPr lang="en-US" dirty="0"/>
              <a:t>, </a:t>
            </a:r>
            <a:r>
              <a:rPr lang="en-US" dirty="0" err="1"/>
              <a:t>pueden</a:t>
            </a:r>
            <a:r>
              <a:rPr lang="en-US" dirty="0"/>
              <a:t> </a:t>
            </a:r>
            <a:r>
              <a:rPr lang="en-US" dirty="0" err="1"/>
              <a:t>aumentar</a:t>
            </a:r>
            <a:r>
              <a:rPr lang="en-US" dirty="0"/>
              <a:t> la </a:t>
            </a:r>
            <a:r>
              <a:rPr lang="en-US" dirty="0" err="1"/>
              <a:t>amplitud</a:t>
            </a:r>
            <a:r>
              <a:rPr lang="en-US" dirty="0"/>
              <a:t> de la </a:t>
            </a:r>
            <a:r>
              <a:rPr lang="en-US" dirty="0" err="1"/>
              <a:t>señal</a:t>
            </a:r>
            <a:r>
              <a:rPr lang="en-US" dirty="0"/>
              <a:t> de PPG, </a:t>
            </a:r>
            <a:r>
              <a:rPr lang="en-US" dirty="0" err="1"/>
              <a:t>mientras</a:t>
            </a:r>
            <a:r>
              <a:rPr lang="en-US" dirty="0"/>
              <a:t> que </a:t>
            </a:r>
            <a:r>
              <a:rPr lang="en-US" dirty="0" err="1"/>
              <a:t>los</a:t>
            </a:r>
            <a:r>
              <a:rPr lang="en-US" dirty="0"/>
              <a:t> </a:t>
            </a:r>
            <a:r>
              <a:rPr lang="en-US" dirty="0" err="1"/>
              <a:t>estímulos</a:t>
            </a:r>
            <a:r>
              <a:rPr lang="en-US" dirty="0"/>
              <a:t> </a:t>
            </a:r>
            <a:r>
              <a:rPr lang="en-US" dirty="0" err="1"/>
              <a:t>emocionales</a:t>
            </a:r>
            <a:r>
              <a:rPr lang="en-US" dirty="0"/>
              <a:t> </a:t>
            </a:r>
            <a:r>
              <a:rPr lang="en-US" dirty="0" err="1"/>
              <a:t>negativos</a:t>
            </a:r>
            <a:r>
              <a:rPr lang="en-US" dirty="0"/>
              <a:t>, </a:t>
            </a:r>
            <a:r>
              <a:rPr lang="en-US" dirty="0" err="1"/>
              <a:t>como</a:t>
            </a:r>
            <a:r>
              <a:rPr lang="en-US" dirty="0"/>
              <a:t> las </a:t>
            </a:r>
            <a:r>
              <a:rPr lang="en-US" dirty="0" err="1"/>
              <a:t>imágenes</a:t>
            </a:r>
            <a:r>
              <a:rPr lang="en-US" dirty="0"/>
              <a:t> </a:t>
            </a:r>
            <a:r>
              <a:rPr lang="en-US" dirty="0" err="1"/>
              <a:t>desagradables</a:t>
            </a:r>
            <a:r>
              <a:rPr lang="en-US" dirty="0"/>
              <a:t> o </a:t>
            </a:r>
            <a:r>
              <a:rPr lang="en-US" dirty="0" err="1"/>
              <a:t>los</a:t>
            </a:r>
            <a:r>
              <a:rPr lang="en-US" dirty="0"/>
              <a:t> </a:t>
            </a:r>
            <a:r>
              <a:rPr lang="en-US" dirty="0" err="1"/>
              <a:t>estímulos</a:t>
            </a:r>
            <a:r>
              <a:rPr lang="en-US" dirty="0"/>
              <a:t> </a:t>
            </a:r>
            <a:r>
              <a:rPr lang="en-US" dirty="0" err="1"/>
              <a:t>estresantes</a:t>
            </a:r>
            <a:r>
              <a:rPr lang="en-US" dirty="0"/>
              <a:t>, </a:t>
            </a:r>
            <a:r>
              <a:rPr lang="en-US" dirty="0" err="1"/>
              <a:t>pueden</a:t>
            </a:r>
            <a:r>
              <a:rPr lang="en-US" dirty="0"/>
              <a:t> </a:t>
            </a:r>
            <a:r>
              <a:rPr lang="en-US" dirty="0" err="1"/>
              <a:t>disminuir</a:t>
            </a:r>
            <a:r>
              <a:rPr lang="en-US" dirty="0"/>
              <a:t> la </a:t>
            </a:r>
            <a:r>
              <a:rPr lang="en-US" dirty="0" err="1"/>
              <a:t>amplitud</a:t>
            </a:r>
            <a:r>
              <a:rPr lang="en-US" dirty="0"/>
              <a:t> de la </a:t>
            </a:r>
            <a:r>
              <a:rPr lang="en-US" dirty="0" err="1"/>
              <a:t>señal</a:t>
            </a:r>
            <a:r>
              <a:rPr lang="en-US" dirty="0"/>
              <a:t> de PPG.</a:t>
            </a:r>
          </a:p>
          <a:p>
            <a:endParaRPr lang="en-US" dirty="0"/>
          </a:p>
          <a:p>
            <a:r>
              <a:rPr lang="en-US" dirty="0" err="1"/>
              <a:t>Además</a:t>
            </a:r>
            <a:r>
              <a:rPr lang="en-US" dirty="0"/>
              <a:t>, se ha </a:t>
            </a:r>
            <a:r>
              <a:rPr lang="en-US" dirty="0" err="1"/>
              <a:t>encontrado</a:t>
            </a:r>
            <a:r>
              <a:rPr lang="en-US" dirty="0"/>
              <a:t> que la </a:t>
            </a:r>
            <a:r>
              <a:rPr lang="en-US" dirty="0" err="1"/>
              <a:t>frecuencia</a:t>
            </a:r>
            <a:r>
              <a:rPr lang="en-US" dirty="0"/>
              <a:t> de la </a:t>
            </a:r>
            <a:r>
              <a:rPr lang="en-US" dirty="0" err="1"/>
              <a:t>señal</a:t>
            </a:r>
            <a:r>
              <a:rPr lang="en-US" dirty="0"/>
              <a:t> de PPG </a:t>
            </a:r>
            <a:r>
              <a:rPr lang="en-US" dirty="0" err="1"/>
              <a:t>también</a:t>
            </a:r>
            <a:r>
              <a:rPr lang="en-US" dirty="0"/>
              <a:t> </a:t>
            </a:r>
            <a:r>
              <a:rPr lang="en-US" dirty="0" err="1"/>
              <a:t>puede</a:t>
            </a:r>
            <a:r>
              <a:rPr lang="en-US" dirty="0"/>
              <a:t> </a:t>
            </a:r>
            <a:r>
              <a:rPr lang="en-US" dirty="0" err="1"/>
              <a:t>cambiar</a:t>
            </a:r>
            <a:r>
              <a:rPr lang="en-US" dirty="0"/>
              <a:t>: </a:t>
            </a:r>
            <a:r>
              <a:rPr lang="en-US" dirty="0" err="1"/>
              <a:t>los</a:t>
            </a:r>
            <a:r>
              <a:rPr lang="en-US" dirty="0"/>
              <a:t> </a:t>
            </a:r>
            <a:r>
              <a:rPr lang="en-US" dirty="0" err="1"/>
              <a:t>estímulos</a:t>
            </a:r>
            <a:r>
              <a:rPr lang="en-US" dirty="0"/>
              <a:t> </a:t>
            </a:r>
            <a:r>
              <a:rPr lang="en-US" dirty="0" err="1"/>
              <a:t>emocionales</a:t>
            </a:r>
            <a:r>
              <a:rPr lang="en-US" dirty="0"/>
              <a:t> </a:t>
            </a:r>
            <a:r>
              <a:rPr lang="en-US" dirty="0" err="1"/>
              <a:t>positivos</a:t>
            </a:r>
            <a:r>
              <a:rPr lang="en-US" dirty="0"/>
              <a:t> </a:t>
            </a:r>
            <a:r>
              <a:rPr lang="en-US" dirty="0" err="1"/>
              <a:t>pueden</a:t>
            </a:r>
            <a:r>
              <a:rPr lang="en-US" dirty="0"/>
              <a:t> </a:t>
            </a:r>
            <a:r>
              <a:rPr lang="en-US" dirty="0" err="1"/>
              <a:t>aumentar</a:t>
            </a:r>
            <a:r>
              <a:rPr lang="en-US" dirty="0"/>
              <a:t> la </a:t>
            </a:r>
            <a:r>
              <a:rPr lang="en-US" dirty="0" err="1"/>
              <a:t>frecuencia</a:t>
            </a:r>
            <a:r>
              <a:rPr lang="en-US" dirty="0"/>
              <a:t> de la </a:t>
            </a:r>
            <a:r>
              <a:rPr lang="en-US" dirty="0" err="1"/>
              <a:t>señal</a:t>
            </a:r>
            <a:r>
              <a:rPr lang="en-US" dirty="0"/>
              <a:t> de PPG, </a:t>
            </a:r>
            <a:r>
              <a:rPr lang="en-US" dirty="0" err="1"/>
              <a:t>mientras</a:t>
            </a:r>
            <a:r>
              <a:rPr lang="en-US" dirty="0"/>
              <a:t> que </a:t>
            </a:r>
            <a:r>
              <a:rPr lang="en-US" dirty="0" err="1"/>
              <a:t>los</a:t>
            </a:r>
            <a:r>
              <a:rPr lang="en-US" dirty="0"/>
              <a:t> </a:t>
            </a:r>
            <a:r>
              <a:rPr lang="en-US" dirty="0" err="1"/>
              <a:t>negativos</a:t>
            </a:r>
            <a:r>
              <a:rPr lang="en-US" dirty="0"/>
              <a:t> </a:t>
            </a:r>
            <a:r>
              <a:rPr lang="en-US" dirty="0" err="1"/>
              <a:t>pueden</a:t>
            </a:r>
            <a:r>
              <a:rPr lang="en-US" dirty="0"/>
              <a:t> </a:t>
            </a:r>
            <a:r>
              <a:rPr lang="en-US" dirty="0" err="1"/>
              <a:t>disminuir</a:t>
            </a:r>
            <a:r>
              <a:rPr lang="en-US" dirty="0"/>
              <a:t> la </a:t>
            </a:r>
            <a:r>
              <a:rPr lang="en-US" dirty="0" err="1"/>
              <a:t>frecuencia</a:t>
            </a:r>
            <a:r>
              <a:rPr lang="en-US" dirty="0"/>
              <a:t> de la </a:t>
            </a:r>
            <a:r>
              <a:rPr lang="en-US" dirty="0" err="1"/>
              <a:t>señal</a:t>
            </a:r>
            <a:r>
              <a:rPr lang="en-US" dirty="0"/>
              <a:t> de PPG.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46726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953251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4095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8016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75911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Primero, vamos a hablar de qué es el sueño. </a:t>
            </a:r>
          </a:p>
          <a:p>
            <a:endParaRPr lang="en-US"/>
          </a:p>
          <a:p>
            <a:r>
              <a:rPr lang="en-US"/>
              <a:t>¿Cómo creen que se define al sueño?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75201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 define al sueño como un estado de reposo natural y reversible que, en contraposición con la vigilia,  posee bajos niveles de actividad fisiológica y una menor respuesta ante estímulos externos.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75706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¿Quiénes creen que duermen? ¿Todos los animales? ¿Sólo los mamíferos?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027136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realidad depende de cómo definamos al sueño. Según las características mencionadas antes incluso hasta podríamos decir que las moscas duermen.</a:t>
            </a:r>
          </a:p>
          <a:p>
            <a:endParaRPr lang="en-US"/>
          </a:p>
          <a:p>
            <a:r>
              <a:rPr lang="en-US"/>
              <a:t>Se podría decir que todos los animales duermen. Desde los invertebrados, las aves y los mamíferos. Incluso si miramos a algunos de ellos (como la jirafa) parece que están arriesgado su vida para poder dormir (por los depredadores). Incluso los pequeños animales que hibernan, duermen. Para hibernar los animales descienden mucho la temperatura corporal, disminuyendo su nivel metabólico.</a:t>
            </a:r>
          </a:p>
          <a:p>
            <a:endParaRPr lang="en-US"/>
          </a:p>
          <a:p>
            <a:r>
              <a:rPr lang="en-US"/>
              <a:t>Sin embargo, para poder dormir tienen que subir su temperatura, lo que implica un gasto energético importante. En el caso de animales que hibernan que lo que necesitan hacer es conservar la energía,</a:t>
            </a:r>
          </a:p>
          <a:p>
            <a:endParaRPr lang="en-US"/>
          </a:p>
          <a:p>
            <a:r>
              <a:rPr lang="en-US"/>
              <a:t>El ser humano duerme 8 horas por día promedio. 1/3 del día durmiendo, quiere decir que cuando tenemos 80 años, estuvimos alrededor de 26 años durmiendo. </a:t>
            </a:r>
          </a:p>
          <a:p>
            <a:endParaRPr lang="en-US"/>
          </a:p>
          <a:p>
            <a:r>
              <a:rPr lang="en-US"/>
              <a:t>Y entonces, si dormir pone a los animales en riegos de ser comidos por depredadores, implica gasto energético e invertimos mucho tiempo durmiendo entonces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42715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qué dormimos?  Osea, ¿para qué “gastamos” tanto tiempo de nuestra vida durmiendo y además hasta nos exponemos a peligros externos por dormir?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906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 Allan Rechtschaffen, un destacado pionero en el campo de la investigación del sueño cuyo trabajo incluye algunos de los primeros estudios de laboratorio sobre el insomnio, la narcolepsia, la apnea del sueño y las siestas, asegura en una famosa frase que el sueño realmente tiene que tener una “explicación” de ser. Algo hubo de importante en el sueño, que la naturaleza decidió mantenerlo en la evolución animal.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86985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Diversos autores proponen que el sueño cumple múltiples funciones en el organismo. Hoy sabemos que dormir ayuda a optimizar el sistema inmunológico, restaurar los tejidos, las reservas energéticas del cerebro, elimina subproductos tóxicos de la actividad de vigilia, y tiene una función principal en la plasticidad sináptica y procesos de memoria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08676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5485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estudiar el patrón del sueño a lo largo de todo el proceso, los expertos observan las distintas señales electrofisiológicas.</a:t>
            </a:r>
          </a:p>
          <a:p>
            <a:endParaRPr lang="en-US"/>
          </a:p>
          <a:p>
            <a:r>
              <a:rPr lang="en-US"/>
              <a:t>Se observó que el sueño en mamíferos es caracterizado por un comportamiento electrofisiológico específico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1314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16310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Observemos que tiene este muchacho puesto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21984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específico hay 3 señales principales: la actividad electroencefalográfica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914574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movimiento de los ojos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3973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la actividad muscular de la mandibula</a:t>
            </a:r>
          </a:p>
          <a:p>
            <a:endParaRPr lang="en-US"/>
          </a:p>
          <a:p>
            <a:r>
              <a:rPr lang="en-US"/>
              <a:t>Entonces con la actividad eléctrica del cerebro a través del EEG, la actividad muscular mandibular/mentoniana mediante un EMG con electrodos en el mentón y el movimiento de los ojos mediante un EOG, podemos determinar lo básico del sueño: en qué etapa del sueño se encuentra una persona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68316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además quiero ver patologías relacionada al sueño u otras cuestiones, puedo también registrar otro tipo de señales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52875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Recordemos que la posición de los electrodos de EEG sigue el sistema 10-20 que vimos las clases pasadas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225606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Sueño MOR o REM y por otro lado el sueño no-MOR o no-REM.</a:t>
            </a:r>
          </a:p>
          <a:p>
            <a:endParaRPr lang="en-US"/>
          </a:p>
          <a:p>
            <a:endParaRPr lang="en-US"/>
          </a:p>
          <a:p>
            <a:r>
              <a:rPr lang="en-US"/>
              <a:t>Dentro de cada uno se encuentran patrones de comportamiento electrofisiologicos distintos, por eso se los divide en estas etapas. Principalmente es el movimiento de ojos lo que divide estas dos secciones del sueño.</a:t>
            </a:r>
          </a:p>
          <a:p>
            <a:endParaRPr lang="en-US"/>
          </a:p>
          <a:p>
            <a:r>
              <a:rPr lang="en-US"/>
              <a:t>Y en específico, el sueño noREM, tiene características distintas en distintos momentos, por eso s elo subidivide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0530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Según el método pueden ser distintas cantidad de etapas.</a:t>
            </a:r>
          </a:p>
          <a:p>
            <a:endParaRPr lang="en-US"/>
          </a:p>
          <a:p>
            <a:r>
              <a:rPr lang="en-US"/>
              <a:t>Según el criterio de la American Academy Society of Medicine podemos dividirlo en 3 etapas (N1, N2 y N3), mientras que el criterio alemán considera que la etapa americana N3 podemos dividirlo en otras 2 (S3 y S4). Esta etapa N3 o S3 y S4 es </a:t>
            </a:r>
          </a:p>
          <a:p>
            <a:r>
              <a:rPr lang="en-US"/>
              <a:t> a lo que se llama SUEÑO PROFUNDO o SUEÑO DE ONDAS LENTAS.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28144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libro recomendado por la cátedra hace una división en estas categorías que podrían ser similitudes con con las fases anteriormente vistas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231892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recuerdan esta imagen que vimos en las clases pasadas sobre los ritmos electroencefalográficos, podemos observar durante varios estados desde la vigilia hasta el sueño el cambio oscilatorio (de presencia de ritmos cerebraleS): (a) excitado, (b) relajado, (c) somnoliento, (d) dormido y (e) profundamente dormido. Este ejemplo es clásico y fue presentado originalmente por el famoso pionero del electroencefalograma H.H. Jasper.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372597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sistema nervioso simpático se activa durante situaciones de estrés o emergencia, y prepara al cuerpo para una respuesta de "lucha o huida". Durante la activación del sistema nervioso simpático, se liberan hormonas como la adrenalina, que aumentan la frecuencia cardíaca, la presión arterial, la respiración y la sudoración, y dilatan las pupilas.</a:t>
            </a:r>
          </a:p>
          <a:p>
            <a:endParaRPr lang="en-US"/>
          </a:p>
          <a:p>
            <a:r>
              <a:rPr lang="en-US"/>
              <a:t>Por otro lado, el sistema nervioso parasimpático se activa en situaciones de calma y relajación, y tiene un efecto opuesto al sistema nervioso simpático. Se reduce la frecuencia cardíaca, la presión arterial y la respiración, y se aumenta la digestión y la absorción de nutrientes.</a:t>
            </a:r>
          </a:p>
          <a:p>
            <a:endParaRPr lang="en-US"/>
          </a:p>
          <a:p>
            <a:r>
              <a:rPr lang="en-US"/>
              <a:t>La medición de señales periféricas (asociadas al SNA) puede ser útil para evaluar la actividad del sistema nervioso autónomo y su relación con diferentes trastornos y estados emocionales.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275307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empecemos a ver eso "básico" que evaluamos en el sueño cuando se observan entonces estas 3 señales.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51803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98210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72663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09655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06486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96260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6324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21608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07553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57003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r>
              <a:rPr lang="es-AR" dirty="0" smtClean="0"/>
              <a:t>https://www.sciencedirect.com/topics/computer-science/galvanic-skin-response</a:t>
            </a:r>
            <a:endParaRPr lang="es-AR"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9844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Cada ciclo de sueño tiene una duración aproximada de 90 min. Y hay aprox 5 ciclos de sueño por noche.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56123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 manera offline, es decir, luego de obtener todo el registro entero del sueño, se realiza lo que se denomina el “scoring del sueño” que dije anteriormente. </a:t>
            </a:r>
          </a:p>
          <a:p>
            <a:endParaRPr lang="en-US"/>
          </a:p>
          <a:p>
            <a:r>
              <a:rPr lang="en-US"/>
              <a:t>En este procedimiento se va puntuando en ventanas temporales de 30s según las características que se vean en estos 3 registros, todo el patrón de sueño de una persona.</a:t>
            </a:r>
          </a:p>
          <a:p>
            <a:endParaRPr lang="en-US"/>
          </a:p>
          <a:p>
            <a:r>
              <a:rPr lang="en-US"/>
              <a:t>Todas estas puntuaciones se suelen diagramar en un gráfico denominado “hipnograma”.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4071989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dividieramos a la mitad el sueño de un ser humano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771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Podríamos observar que durante la primera mitad (sueño temprano) prevalece el Sueño de Ondas Lentas (es decir, S3 y S4) y durante la segunda mitad (sueño tardío) prevalece sueño MOR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79140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 hipnograma en la realidad se ve así, no es el modelo ideal que tenemos antes pero sigue conservando lo del aumento de SOL en la primera mitad con respecto en la segunda y el aumento de REM de la segunda con respecto a la primera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613794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0183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474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301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r>
              <a:rPr lang="es-AR" dirty="0" smtClean="0"/>
              <a:t>https://www.sciencedirect.com/science/article/pii/S0165183896000951?via%3Dihub</a:t>
            </a:r>
            <a:endParaRPr lang="es-AR"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71B2431-D351-4C6E-A3CF-9DFAC0E3E050}" type="slidenum">
              <a:rPr kumimoji="0" lang="cs-CZ"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cs-CZ"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5336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945499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4831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166049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4624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smtClean="0"/>
              <a:t>Editar el estilo de texto del patrón</a:t>
            </a:r>
          </a:p>
        </p:txBody>
      </p:sp>
      <p:sp>
        <p:nvSpPr>
          <p:cNvPr id="4" name="Content Placeholder 3"/>
          <p:cNvSpPr>
            <a:spLocks noGrp="1"/>
          </p:cNvSpPr>
          <p:nvPr>
            <p:ph sz="half" idx="2"/>
          </p:nvPr>
        </p:nvSpPr>
        <p:spPr>
          <a:xfrm>
            <a:off x="1259683" y="3757613"/>
            <a:ext cx="7736681" cy="552688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s-ES" smtClean="0"/>
              <a:t>Editar el estilo de texto del patrón</a:t>
            </a:r>
          </a:p>
        </p:txBody>
      </p:sp>
      <p:sp>
        <p:nvSpPr>
          <p:cNvPr id="6" name="Content Placeholder 5"/>
          <p:cNvSpPr>
            <a:spLocks noGrp="1"/>
          </p:cNvSpPr>
          <p:nvPr>
            <p:ph sz="quarter" idx="4"/>
          </p:nvPr>
        </p:nvSpPr>
        <p:spPr>
          <a:xfrm>
            <a:off x="9258300" y="3757613"/>
            <a:ext cx="7774782" cy="552688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4213828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803632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290505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182970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289912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1394242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extLst>
      <p:ext uri="{BB962C8B-B14F-4D97-AF65-F5344CB8AC3E}">
        <p14:creationId xmlns:p14="http://schemas.microsoft.com/office/powerpoint/2010/main" val="3352796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‹Nº›</a:t>
            </a:fld>
            <a:endParaRPr lang="en-US"/>
          </a:p>
        </p:txBody>
      </p:sp>
    </p:spTree>
    <p:extLst>
      <p:ext uri="{BB962C8B-B14F-4D97-AF65-F5344CB8AC3E}">
        <p14:creationId xmlns:p14="http://schemas.microsoft.com/office/powerpoint/2010/main" val="3815307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32.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2.svg"/><Relationship Id="rId5" Type="http://schemas.openxmlformats.org/officeDocument/2006/relationships/image" Target="../media/image28.png"/><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6.sv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1.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4.svg"/><Relationship Id="rId5" Type="http://schemas.openxmlformats.org/officeDocument/2006/relationships/image" Target="../media/image2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6.svg"/><Relationship Id="rId7"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80.sv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22.sv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64.png"/><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64.png"/><Relationship Id="rId4" Type="http://schemas.openxmlformats.org/officeDocument/2006/relationships/image" Target="../media/image36.svg"/></Relationships>
</file>

<file path=ppt/slides/_rels/slide6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64.png"/><Relationship Id="rId4" Type="http://schemas.openxmlformats.org/officeDocument/2006/relationships/image" Target="../media/image36.sv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40.sv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40.sv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8" Type="http://schemas.openxmlformats.org/officeDocument/2006/relationships/image" Target="../media/image440.sv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440.svg"/></Relationships>
</file>

<file path=ppt/slides/_rels/slide6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440.svg"/></Relationships>
</file>

<file path=ppt/slides/_rels/slide6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440.svg"/><Relationship Id="rId4" Type="http://schemas.openxmlformats.org/officeDocument/2006/relationships/image" Target="../media/image67.png"/><Relationship Id="rId9" Type="http://schemas.openxmlformats.org/officeDocument/2006/relationships/image" Target="../media/image68.png"/></Relationships>
</file>

<file path=ppt/slides/_rels/slide6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440.svg"/><Relationship Id="rId4" Type="http://schemas.openxmlformats.org/officeDocument/2006/relationships/image" Target="../media/image67.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es.wikipedia.org/wiki/Tensi%C3%B3n_(electricidad)"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3.sv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51.sv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65.sv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8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5" name="TextBox 15"/>
          <p:cNvSpPr txBox="1"/>
          <p:nvPr/>
        </p:nvSpPr>
        <p:spPr>
          <a:xfrm>
            <a:off x="6079894" y="1485900"/>
            <a:ext cx="11286362" cy="5663089"/>
          </a:xfrm>
          <a:prstGeom prst="rect">
            <a:avLst/>
          </a:prstGeom>
        </p:spPr>
        <p:txBody>
          <a:bodyPr lIns="0" tIns="0" rIns="0" bIns="0" rtlCol="0" anchor="t">
            <a:spAutoFit/>
          </a:bodyPr>
          <a:lstStyle/>
          <a:p>
            <a:pPr algn="r"/>
            <a:r>
              <a:rPr lang="en-US" sz="9600" spc="799" dirty="0" smtClean="0">
                <a:solidFill>
                  <a:srgbClr val="00C4CC"/>
                </a:solidFill>
                <a:latin typeface="Agrandir Narrow Bold"/>
              </a:rPr>
              <a:t>SEÑALES PERIFÉRICAS</a:t>
            </a:r>
            <a:endParaRPr lang="en-US" sz="13800" spc="799" dirty="0">
              <a:solidFill>
                <a:schemeClr val="bg1"/>
              </a:solidFill>
              <a:latin typeface="Agrandir Narrow Bold"/>
            </a:endParaRPr>
          </a:p>
          <a:p>
            <a:pPr algn="r"/>
            <a:r>
              <a:rPr lang="en-US" sz="8800" spc="799" dirty="0" smtClean="0">
                <a:solidFill>
                  <a:schemeClr val="bg1"/>
                </a:solidFill>
                <a:latin typeface="Agrandir Narrow Bold"/>
              </a:rPr>
              <a:t>+ POLISOMNO</a:t>
            </a:r>
          </a:p>
          <a:p>
            <a:pPr algn="r"/>
            <a:r>
              <a:rPr lang="en-US" sz="8800" spc="799" dirty="0" smtClean="0">
                <a:solidFill>
                  <a:schemeClr val="bg1"/>
                </a:solidFill>
                <a:latin typeface="Agrandir Narrow Bold"/>
              </a:rPr>
              <a:t>GRAFÍA</a:t>
            </a:r>
            <a:endParaRPr lang="en-US" sz="9600" spc="799" dirty="0">
              <a:solidFill>
                <a:schemeClr val="bg1"/>
              </a:solidFill>
              <a:latin typeface="Agrandir Narrow Bold"/>
            </a:endParaRPr>
          </a:p>
        </p:txBody>
      </p:sp>
      <p:grpSp>
        <p:nvGrpSpPr>
          <p:cNvPr id="17" name="Grupo 16"/>
          <p:cNvGrpSpPr/>
          <p:nvPr/>
        </p:nvGrpSpPr>
        <p:grpSpPr>
          <a:xfrm>
            <a:off x="11201400" y="8801100"/>
            <a:ext cx="5643181" cy="384721"/>
            <a:chOff x="9982199" y="8077846"/>
            <a:chExt cx="5643181" cy="384721"/>
          </a:xfrm>
        </p:grpSpPr>
        <p:sp>
          <p:nvSpPr>
            <p:cNvPr id="18"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txBody>
            <a:bodyPr/>
            <a:lstStyle/>
            <a:p>
              <a:endParaRPr lang="es-ES_tradnl"/>
            </a:p>
          </p:txBody>
        </p:sp>
        <p:sp>
          <p:nvSpPr>
            <p:cNvPr id="19"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sp>
        <p:nvSpPr>
          <p:cNvPr id="21"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3"/>
            <a:stretch>
              <a:fillRect/>
            </a:stretch>
          </a:blipFill>
        </p:spPr>
        <p:txBody>
          <a:bodyPr/>
          <a:lstStyle/>
          <a:p>
            <a:endParaRPr lang="es-ES_tradnl"/>
          </a:p>
        </p:txBody>
      </p:sp>
      <p:sp>
        <p:nvSpPr>
          <p:cNvPr id="30" name="TextBox 4"/>
          <p:cNvSpPr txBox="1"/>
          <p:nvPr/>
        </p:nvSpPr>
        <p:spPr>
          <a:xfrm>
            <a:off x="11723075" y="7475190"/>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a:t>
            </a:r>
            <a:r>
              <a:rPr lang="en-US" sz="2400" b="1" dirty="0" err="1">
                <a:solidFill>
                  <a:srgbClr val="2E9A9F"/>
                </a:solidFill>
                <a:latin typeface="Agrandir Narrow" panose="020B0604020202020204" charset="0"/>
                <a:cs typeface="Arial" panose="020B0604020202020204" pitchFamily="34" charset="0"/>
              </a:rPr>
              <a:t>Chenlo</a:t>
            </a:r>
            <a:endParaRPr lang="en-US" sz="2400" b="1" dirty="0">
              <a:solidFill>
                <a:srgbClr val="2E9A9F"/>
              </a:solidFill>
              <a:latin typeface="Agrandir Narrow" panose="020B0604020202020204" charset="0"/>
              <a:cs typeface="Arial" panose="020B0604020202020204" pitchFamily="34" charset="0"/>
            </a:endParaRPr>
          </a:p>
        </p:txBody>
      </p:sp>
      <p:grpSp>
        <p:nvGrpSpPr>
          <p:cNvPr id="31" name="Grupo 30"/>
          <p:cNvGrpSpPr/>
          <p:nvPr/>
        </p:nvGrpSpPr>
        <p:grpSpPr>
          <a:xfrm>
            <a:off x="-1371600" y="1485900"/>
            <a:ext cx="9144001" cy="8439150"/>
            <a:chOff x="-1371600" y="1485900"/>
            <a:chExt cx="9144001" cy="8439150"/>
          </a:xfrm>
        </p:grpSpPr>
        <p:sp>
          <p:nvSpPr>
            <p:cNvPr id="32" name="Freeform 8"/>
            <p:cNvSpPr/>
            <p:nvPr/>
          </p:nvSpPr>
          <p:spPr>
            <a:xfrm>
              <a:off x="3657601" y="3495832"/>
              <a:ext cx="4114800" cy="6429218"/>
            </a:xfrm>
            <a:prstGeom prst="flowChartAlternateProcess">
              <a:avLst/>
            </a:prstGeom>
            <a:blipFill>
              <a:blip r:embed="rId4"/>
              <a:srcRect/>
              <a:stretch>
                <a:fillRect l="-1673" t="-815" r="-164557"/>
              </a:stretch>
            </a:blipFill>
          </p:spPr>
        </p:sp>
        <p:sp>
          <p:nvSpPr>
            <p:cNvPr id="33"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5"/>
              <a:stretch>
                <a:fillRect l="-26238" r="-40825"/>
              </a:stretch>
            </a:blipFill>
          </p:spPr>
        </p:sp>
        <p:sp>
          <p:nvSpPr>
            <p:cNvPr id="34" name="Freeform 8"/>
            <p:cNvSpPr/>
            <p:nvPr/>
          </p:nvSpPr>
          <p:spPr>
            <a:xfrm>
              <a:off x="3657601" y="4914900"/>
              <a:ext cx="4114800" cy="2724150"/>
            </a:xfrm>
            <a:prstGeom prst="flowChartAlternateProcess">
              <a:avLst/>
            </a:prstGeom>
            <a:blipFill>
              <a:blip r:embed="rId4"/>
              <a:srcRect/>
              <a:stretch>
                <a:fillRect l="-1673" t="-54016" r="-164557" b="-83915"/>
              </a:stretch>
            </a:blipFill>
          </p:spPr>
        </p:sp>
        <p:sp>
          <p:nvSpPr>
            <p:cNvPr id="35" name="Freeform 8"/>
            <p:cNvSpPr/>
            <p:nvPr/>
          </p:nvSpPr>
          <p:spPr>
            <a:xfrm>
              <a:off x="3657600" y="1485900"/>
              <a:ext cx="4114800" cy="3657600"/>
            </a:xfrm>
            <a:prstGeom prst="triangle">
              <a:avLst/>
            </a:prstGeom>
            <a:blipFill>
              <a:blip r:embed="rId4"/>
              <a:srcRect/>
              <a:stretch>
                <a:fillRect l="-1672" t="53523" r="-164559" b="-130731"/>
              </a:stretch>
            </a:bli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3730972" y="3835400"/>
            <a:ext cx="10826056" cy="3216009"/>
          </a:xfrm>
          <a:prstGeom prst="rect">
            <a:avLst/>
          </a:prstGeom>
        </p:spPr>
        <p:txBody>
          <a:bodyPr lIns="0" tIns="0" rIns="0" bIns="0" rtlCol="0" anchor="t">
            <a:spAutoFit/>
          </a:bodyPr>
          <a:lstStyle/>
          <a:p>
            <a:pPr marL="0" marR="0" lvl="0" indent="0" algn="ctr" defTabSz="457200" rtl="0" eaLnBrk="1" fontAlgn="auto" latinLnBrk="0" hangingPunct="1">
              <a:lnSpc>
                <a:spcPts val="8589"/>
              </a:lnSpc>
              <a:spcBef>
                <a:spcPts val="0"/>
              </a:spcBef>
              <a:spcAft>
                <a:spcPts val="0"/>
              </a:spcAft>
              <a:buClrTx/>
              <a:buSzTx/>
              <a:buFontTx/>
              <a:buNone/>
              <a:tabLst/>
              <a:defRPr/>
            </a:pPr>
            <a:r>
              <a:rPr kumimoji="0" lang="en-US" sz="6135" b="0" i="0" u="none" strike="noStrike" kern="1200" cap="none" spc="0" normalizeH="0" baseline="0" noProof="0">
                <a:ln>
                  <a:noFill/>
                </a:ln>
                <a:solidFill>
                  <a:srgbClr val="FFFFFF"/>
                </a:solidFill>
                <a:effectLst/>
                <a:uLnTx/>
                <a:uFillTx/>
                <a:latin typeface="Open Sans Bold"/>
                <a:ea typeface="+mn-ea"/>
                <a:cs typeface="+mn-cs"/>
              </a:rPr>
              <a:t>¿Por qué se producen cambios en las propiedades eléctricas de la piel?</a:t>
            </a:r>
          </a:p>
        </p:txBody>
      </p:sp>
    </p:spTree>
    <p:extLst>
      <p:ext uri="{BB962C8B-B14F-4D97-AF65-F5344CB8AC3E}">
        <p14:creationId xmlns:p14="http://schemas.microsoft.com/office/powerpoint/2010/main" val="2741796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921417" y="5143500"/>
            <a:ext cx="6445167" cy="3625406"/>
          </a:xfrm>
          <a:prstGeom prst="rect">
            <a:avLst/>
          </a:prstGeom>
        </p:spPr>
      </p:pic>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4" name="TextBox 4"/>
          <p:cNvSpPr txBox="1"/>
          <p:nvPr/>
        </p:nvSpPr>
        <p:spPr>
          <a:xfrm>
            <a:off x="7027093" y="3162300"/>
            <a:ext cx="4233813" cy="1521955"/>
          </a:xfrm>
          <a:prstGeom prst="rect">
            <a:avLst/>
          </a:prstGeom>
        </p:spPr>
        <p:txBody>
          <a:bodyPr wrap="square" lIns="0" tIns="0" rIns="0" bIns="0" rtlCol="0" anchor="t">
            <a:spAutoFit/>
          </a:bodyPr>
          <a:lstStyle/>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Agrandir Narrow Bold" panose="020B0604020202020204" charset="0"/>
              </a:rPr>
              <a:t>SUDOR</a:t>
            </a:r>
          </a:p>
        </p:txBody>
      </p:sp>
    </p:spTree>
    <p:extLst>
      <p:ext uri="{BB962C8B-B14F-4D97-AF65-F5344CB8AC3E}">
        <p14:creationId xmlns:p14="http://schemas.microsoft.com/office/powerpoint/2010/main" val="208491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3999235" y="3195328"/>
            <a:ext cx="10289530" cy="5426075"/>
          </a:xfrm>
          <a:prstGeom prst="rect">
            <a:avLst/>
          </a:prstGeom>
        </p:spPr>
        <p:txBody>
          <a:bodyPr lIns="0" tIns="0" rIns="0" bIns="0" rtlCol="0" anchor="t">
            <a:spAutoFit/>
          </a:bodyPr>
          <a:lstStyle/>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prstClr val="black"/>
                </a:solidFill>
                <a:effectLst/>
                <a:uLnTx/>
                <a:uFillTx/>
                <a:latin typeface="Agrandir Narrow Bold" panose="020B0604020202020204" charset="0"/>
              </a:rPr>
              <a:t>SUDOR</a:t>
            </a:r>
          </a:p>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00C4CC"/>
                </a:solidFill>
                <a:effectLst/>
                <a:uLnTx/>
                <a:uFillTx/>
                <a:latin typeface="Agrandir Narrow Bold" panose="020B0604020202020204" charset="0"/>
              </a:rPr>
              <a:t>=</a:t>
            </a:r>
          </a:p>
          <a:p>
            <a:pPr marL="0" marR="0" lvl="0" indent="0" algn="ctr" defTabSz="457200" rtl="0" eaLnBrk="1" fontAlgn="auto" latinLnBrk="0" hangingPunct="1">
              <a:lnSpc>
                <a:spcPts val="2239"/>
              </a:lnSpc>
              <a:spcBef>
                <a:spcPts val="0"/>
              </a:spcBef>
              <a:spcAft>
                <a:spcPts val="0"/>
              </a:spcAft>
              <a:buClrTx/>
              <a:buSzTx/>
              <a:buFontTx/>
              <a:buNone/>
              <a:tabLst/>
              <a:defRPr/>
            </a:pPr>
            <a:endParaRPr kumimoji="0" lang="en-US" sz="9000" b="0" i="0" u="none" strike="noStrike" kern="1200" cap="none" spc="0" normalizeH="0" baseline="0" noProof="0" dirty="0">
              <a:ln>
                <a:noFill/>
              </a:ln>
              <a:solidFill>
                <a:srgbClr val="00C4CC"/>
              </a:solidFill>
              <a:effectLst/>
              <a:uLnTx/>
              <a:uFillTx/>
              <a:latin typeface="Agrandir Narrow Bold" panose="020B0604020202020204" charset="0"/>
            </a:endParaRPr>
          </a:p>
          <a:p>
            <a:pPr marL="0" marR="0" lvl="0" indent="0" algn="ctr" defTabSz="457200" rtl="0" eaLnBrk="1" fontAlgn="auto" latinLnBrk="0" hangingPunct="1">
              <a:lnSpc>
                <a:spcPts val="4850"/>
              </a:lnSpc>
              <a:spcBef>
                <a:spcPts val="0"/>
              </a:spcBef>
              <a:spcAft>
                <a:spcPts val="0"/>
              </a:spcAft>
              <a:buClrTx/>
              <a:buSzTx/>
              <a:buFontTx/>
              <a:buNone/>
              <a:tabLst/>
              <a:defRPr/>
            </a:pPr>
            <a:r>
              <a:rPr kumimoji="0" lang="en-US" sz="5000" b="0" i="0" u="none" strike="noStrike" kern="1200" cap="none" spc="0" normalizeH="0" baseline="0" noProof="0" dirty="0" err="1">
                <a:ln>
                  <a:noFill/>
                </a:ln>
                <a:solidFill>
                  <a:srgbClr val="D9D9D9"/>
                </a:solidFill>
                <a:effectLst/>
                <a:uLnTx/>
                <a:uFillTx/>
                <a:latin typeface="Agrandir Narrow Bold" panose="020B0604020202020204" charset="0"/>
              </a:rPr>
              <a:t>minerales</a:t>
            </a:r>
            <a:r>
              <a:rPr kumimoji="0" lang="en-US" sz="5000" b="0" i="0" u="none" strike="noStrike" kern="1200" cap="none" spc="0" normalizeH="0" baseline="0" noProof="0" dirty="0">
                <a:ln>
                  <a:noFill/>
                </a:ln>
                <a:solidFill>
                  <a:srgbClr val="D9D9D9"/>
                </a:solidFill>
                <a:effectLst/>
                <a:uLnTx/>
                <a:uFillTx/>
                <a:latin typeface="Agrandir Narrow Bold" panose="020B0604020202020204" charset="0"/>
              </a:rPr>
              <a:t> + </a:t>
            </a:r>
            <a:r>
              <a:rPr kumimoji="0" lang="en-US" sz="5000" b="0" i="0" u="none" strike="noStrike" kern="1200" cap="none" spc="0" normalizeH="0" baseline="0" noProof="0" dirty="0" err="1">
                <a:ln>
                  <a:noFill/>
                </a:ln>
                <a:solidFill>
                  <a:srgbClr val="D9D9D9"/>
                </a:solidFill>
                <a:effectLst/>
                <a:uLnTx/>
                <a:uFillTx/>
                <a:latin typeface="Agrandir Narrow Bold" panose="020B0604020202020204" charset="0"/>
              </a:rPr>
              <a:t>ácido</a:t>
            </a:r>
            <a:r>
              <a:rPr kumimoji="0" lang="en-US" sz="5000" b="0" i="0" u="none" strike="noStrike" kern="1200" cap="none" spc="0" normalizeH="0" baseline="0" noProof="0" dirty="0">
                <a:ln>
                  <a:noFill/>
                </a:ln>
                <a:solidFill>
                  <a:srgbClr val="D9D9D9"/>
                </a:solidFill>
                <a:effectLst/>
                <a:uLnTx/>
                <a:uFillTx/>
                <a:latin typeface="Agrandir Narrow Bold" panose="020B0604020202020204" charset="0"/>
              </a:rPr>
              <a:t> </a:t>
            </a:r>
            <a:r>
              <a:rPr kumimoji="0" lang="en-US" sz="5000" b="0" i="0" u="none" strike="noStrike" kern="1200" cap="none" spc="0" normalizeH="0" baseline="0" noProof="0" dirty="0" err="1">
                <a:ln>
                  <a:noFill/>
                </a:ln>
                <a:solidFill>
                  <a:srgbClr val="D9D9D9"/>
                </a:solidFill>
                <a:effectLst/>
                <a:uLnTx/>
                <a:uFillTx/>
                <a:latin typeface="Agrandir Narrow Bold" panose="020B0604020202020204" charset="0"/>
              </a:rPr>
              <a:t>láctico</a:t>
            </a:r>
            <a:r>
              <a:rPr kumimoji="0" lang="en-US" sz="5000" b="0" i="0" u="none" strike="noStrike" kern="1200" cap="none" spc="0" normalizeH="0" baseline="0" noProof="0" dirty="0">
                <a:ln>
                  <a:noFill/>
                </a:ln>
                <a:solidFill>
                  <a:srgbClr val="D9D9D9"/>
                </a:solidFill>
                <a:effectLst/>
                <a:uLnTx/>
                <a:uFillTx/>
                <a:latin typeface="Agrandir Narrow Bold" panose="020B0604020202020204" charset="0"/>
              </a:rPr>
              <a:t> + urea</a:t>
            </a:r>
          </a:p>
          <a:p>
            <a:pPr marL="0" marR="0" lvl="0" indent="0" algn="ctr" defTabSz="457200" rtl="0" eaLnBrk="1" fontAlgn="auto" latinLnBrk="0" hangingPunct="1">
              <a:lnSpc>
                <a:spcPts val="48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D9D9D9"/>
                </a:solidFill>
                <a:effectLst/>
                <a:uLnTx/>
                <a:uFillTx/>
                <a:latin typeface="Agrandir Narrow Bold" panose="020B0604020202020204" charset="0"/>
              </a:rPr>
              <a:t>+ </a:t>
            </a:r>
          </a:p>
          <a:p>
            <a:pPr marL="0" marR="0" lvl="0" indent="0" algn="ctr" defTabSz="457200" rtl="0" eaLnBrk="1" fontAlgn="auto" latinLnBrk="0" hangingPunct="1">
              <a:lnSpc>
                <a:spcPts val="48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D9D9D9"/>
                </a:solidFill>
                <a:effectLst/>
                <a:uLnTx/>
                <a:uFillTx/>
                <a:latin typeface="Agrandir Narrow Bold" panose="020B0604020202020204" charset="0"/>
              </a:rPr>
              <a:t>AGUA</a:t>
            </a:r>
          </a:p>
        </p:txBody>
      </p:sp>
      <p:sp>
        <p:nvSpPr>
          <p:cNvPr id="4" name="TextBox 4"/>
          <p:cNvSpPr txBox="1"/>
          <p:nvPr/>
        </p:nvSpPr>
        <p:spPr>
          <a:xfrm>
            <a:off x="7027093" y="3162300"/>
            <a:ext cx="4233813" cy="1521955"/>
          </a:xfrm>
          <a:prstGeom prst="rect">
            <a:avLst/>
          </a:prstGeom>
        </p:spPr>
        <p:txBody>
          <a:bodyPr wrap="square" lIns="0" tIns="0" rIns="0" bIns="0" rtlCol="0" anchor="t">
            <a:spAutoFit/>
          </a:bodyPr>
          <a:lstStyle/>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Agrandir Narrow Bold" panose="020B0604020202020204" charset="0"/>
              </a:rPr>
              <a:t>SUDOR</a:t>
            </a:r>
          </a:p>
        </p:txBody>
      </p:sp>
    </p:spTree>
    <p:extLst>
      <p:ext uri="{BB962C8B-B14F-4D97-AF65-F5344CB8AC3E}">
        <p14:creationId xmlns:p14="http://schemas.microsoft.com/office/powerpoint/2010/main" val="2117405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5116190" y="3179285"/>
            <a:ext cx="8055620" cy="1521955"/>
          </a:xfrm>
          <a:prstGeom prst="rect">
            <a:avLst/>
          </a:prstGeom>
        </p:spPr>
        <p:txBody>
          <a:bodyPr wrap="square" lIns="0" tIns="0" rIns="0" bIns="0" rtlCol="0" anchor="t">
            <a:spAutoFit/>
          </a:bodyPr>
          <a:lstStyle/>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Agrandir Narrow Bold" panose="020B0604020202020204" charset="0"/>
              </a:rPr>
              <a:t>SUDORACIÓN</a:t>
            </a:r>
          </a:p>
        </p:txBody>
      </p:sp>
      <p:sp>
        <p:nvSpPr>
          <p:cNvPr id="4" name="TextBox 4"/>
          <p:cNvSpPr txBox="1"/>
          <p:nvPr/>
        </p:nvSpPr>
        <p:spPr>
          <a:xfrm>
            <a:off x="5759103" y="7039751"/>
            <a:ext cx="6769795" cy="887095"/>
          </a:xfrm>
          <a:prstGeom prst="rect">
            <a:avLst/>
          </a:prstGeom>
        </p:spPr>
        <p:txBody>
          <a:bodyPr lIns="0" tIns="0" rIns="0" bIns="0" rtlCol="0" anchor="t">
            <a:spAutoFit/>
          </a:bodyPr>
          <a:lstStyle/>
          <a:p>
            <a:pPr marL="0" marR="0" lvl="0" indent="0" algn="ctr" defTabSz="4572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FFFFFF"/>
                </a:solidFill>
                <a:effectLst/>
                <a:uLnTx/>
                <a:uFillTx/>
                <a:latin typeface="Open Sans"/>
                <a:ea typeface="+mn-ea"/>
                <a:cs typeface="+mn-cs"/>
              </a:rPr>
              <a:t>TERMORREGULACIÓN</a:t>
            </a:r>
          </a:p>
        </p:txBody>
      </p:sp>
      <p:sp>
        <p:nvSpPr>
          <p:cNvPr id="5" name="Freeform 5"/>
          <p:cNvSpPr/>
          <p:nvPr/>
        </p:nvSpPr>
        <p:spPr>
          <a:xfrm rot="5400000">
            <a:off x="8301291" y="5390233"/>
            <a:ext cx="1685419" cy="867991"/>
          </a:xfrm>
          <a:custGeom>
            <a:avLst/>
            <a:gdLst/>
            <a:ahLst/>
            <a:cxnLst/>
            <a:rect l="l" t="t" r="r" b="b"/>
            <a:pathLst>
              <a:path w="1685419" h="867991">
                <a:moveTo>
                  <a:pt x="0" y="0"/>
                </a:moveTo>
                <a:lnTo>
                  <a:pt x="1685418" y="0"/>
                </a:lnTo>
                <a:lnTo>
                  <a:pt x="1685418" y="867991"/>
                </a:lnTo>
                <a:lnTo>
                  <a:pt x="0" y="86799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Tree>
    <p:extLst>
      <p:ext uri="{BB962C8B-B14F-4D97-AF65-F5344CB8AC3E}">
        <p14:creationId xmlns:p14="http://schemas.microsoft.com/office/powerpoint/2010/main" val="2299339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191921" y="6732022"/>
            <a:ext cx="2230695" cy="2208388"/>
          </a:xfrm>
          <a:custGeom>
            <a:avLst/>
            <a:gdLst/>
            <a:ahLst/>
            <a:cxnLst/>
            <a:rect l="l" t="t" r="r" b="b"/>
            <a:pathLst>
              <a:path w="2230695" h="2208388">
                <a:moveTo>
                  <a:pt x="0" y="0"/>
                </a:moveTo>
                <a:lnTo>
                  <a:pt x="2230695" y="0"/>
                </a:lnTo>
                <a:lnTo>
                  <a:pt x="2230695" y="2208388"/>
                </a:lnTo>
                <a:lnTo>
                  <a:pt x="0" y="220838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167013" y="5663366"/>
            <a:ext cx="1664735" cy="2471759"/>
          </a:xfrm>
          <a:custGeom>
            <a:avLst/>
            <a:gdLst/>
            <a:ahLst/>
            <a:cxnLst/>
            <a:rect l="l" t="t" r="r" b="b"/>
            <a:pathLst>
              <a:path w="1664735" h="2471759">
                <a:moveTo>
                  <a:pt x="0" y="0"/>
                </a:moveTo>
                <a:lnTo>
                  <a:pt x="1664735" y="0"/>
                </a:lnTo>
                <a:lnTo>
                  <a:pt x="1664735" y="2471758"/>
                </a:lnTo>
                <a:lnTo>
                  <a:pt x="0" y="2471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4061228" y="5343249"/>
            <a:ext cx="4392761" cy="4323255"/>
          </a:xfrm>
          <a:custGeom>
            <a:avLst/>
            <a:gdLst/>
            <a:ahLst/>
            <a:cxnLst/>
            <a:rect l="l" t="t" r="r" b="b"/>
            <a:pathLst>
              <a:path w="4392761" h="4323255">
                <a:moveTo>
                  <a:pt x="0" y="0"/>
                </a:moveTo>
                <a:lnTo>
                  <a:pt x="4392760" y="0"/>
                </a:lnTo>
                <a:lnTo>
                  <a:pt x="4392760" y="4323255"/>
                </a:lnTo>
                <a:lnTo>
                  <a:pt x="0" y="4323255"/>
                </a:lnTo>
                <a:lnTo>
                  <a:pt x="0" y="0"/>
                </a:lnTo>
                <a:close/>
              </a:path>
            </a:pathLst>
          </a:custGeom>
          <a:blipFill>
            <a:blip r:embed="rId6"/>
            <a:stretch>
              <a:fillRect/>
            </a:stretch>
          </a:blipFill>
        </p:spPr>
      </p:sp>
      <p:sp>
        <p:nvSpPr>
          <p:cNvPr id="5" name="Freeform 5"/>
          <p:cNvSpPr/>
          <p:nvPr/>
        </p:nvSpPr>
        <p:spPr>
          <a:xfrm>
            <a:off x="3938903" y="7168553"/>
            <a:ext cx="2384836" cy="1553124"/>
          </a:xfrm>
          <a:custGeom>
            <a:avLst/>
            <a:gdLst/>
            <a:ahLst/>
            <a:cxnLst/>
            <a:rect l="l" t="t" r="r" b="b"/>
            <a:pathLst>
              <a:path w="2384836" h="1553124">
                <a:moveTo>
                  <a:pt x="0" y="0"/>
                </a:moveTo>
                <a:lnTo>
                  <a:pt x="2384835" y="0"/>
                </a:lnTo>
                <a:lnTo>
                  <a:pt x="2384835" y="1553124"/>
                </a:lnTo>
                <a:lnTo>
                  <a:pt x="0" y="155312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6" name="TextBox 6"/>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8" name="TextBox 3"/>
          <p:cNvSpPr txBox="1"/>
          <p:nvPr/>
        </p:nvSpPr>
        <p:spPr>
          <a:xfrm>
            <a:off x="5116190" y="3179285"/>
            <a:ext cx="8055620" cy="1521955"/>
          </a:xfrm>
          <a:prstGeom prst="rect">
            <a:avLst/>
          </a:prstGeom>
        </p:spPr>
        <p:txBody>
          <a:bodyPr wrap="square" lIns="0" tIns="0" rIns="0" bIns="0" rtlCol="0" anchor="t">
            <a:spAutoFit/>
          </a:bodyPr>
          <a:lstStyle/>
          <a:p>
            <a:pPr marL="0" marR="0" lvl="0" indent="0" algn="ctr" defTabSz="457200" rtl="0" eaLnBrk="1" fontAlgn="auto" latinLnBrk="0" hangingPunct="1">
              <a:lnSpc>
                <a:spcPts val="12599"/>
              </a:lnSpc>
              <a:spcBef>
                <a:spcPts val="0"/>
              </a:spcBef>
              <a:spcAft>
                <a:spcPts val="0"/>
              </a:spcAft>
              <a:buClrTx/>
              <a:buSzTx/>
              <a:buFontTx/>
              <a:buNone/>
              <a:tabLst/>
              <a:defRPr/>
            </a:pPr>
            <a:r>
              <a:rPr kumimoji="0" lang="en-US" sz="9000" b="0" i="0" u="none" strike="noStrike" kern="1200" cap="none" spc="0" normalizeH="0" baseline="0" noProof="0" dirty="0">
                <a:ln>
                  <a:noFill/>
                </a:ln>
                <a:solidFill>
                  <a:srgbClr val="FFFFFF"/>
                </a:solidFill>
                <a:effectLst/>
                <a:uLnTx/>
                <a:uFillTx/>
                <a:latin typeface="Agrandir Narrow Bold" panose="020B0604020202020204" charset="0"/>
              </a:rPr>
              <a:t>SUDORACIÓN</a:t>
            </a:r>
          </a:p>
        </p:txBody>
      </p:sp>
    </p:spTree>
    <p:extLst>
      <p:ext uri="{BB962C8B-B14F-4D97-AF65-F5344CB8AC3E}">
        <p14:creationId xmlns:p14="http://schemas.microsoft.com/office/powerpoint/2010/main" val="2547853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315473" y="3782383"/>
            <a:ext cx="13657053" cy="5232400"/>
          </a:xfrm>
          <a:prstGeom prst="rect">
            <a:avLst/>
          </a:prstGeom>
        </p:spPr>
        <p:txBody>
          <a:bodyPr lIns="0" tIns="0" rIns="0" bIns="0" rtlCol="0" anchor="t">
            <a:spAutoFit/>
          </a:bodyPr>
          <a:lstStyle/>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Nivel</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de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conductancia</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de la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piel</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Sudoración</a:t>
            </a:r>
            <a:endParaRPr kumimoji="0" lang="en-US" sz="3500" b="0" i="0" u="none" strike="noStrike" kern="1200" cap="none" spc="0" normalizeH="0" baseline="0" noProof="0" dirty="0">
              <a:ln>
                <a:noFill/>
              </a:ln>
              <a:solidFill>
                <a:srgbClr val="FFFFFF"/>
              </a:solidFill>
              <a:effectLst/>
              <a:uLnTx/>
              <a:uFillTx/>
              <a:latin typeface="Agrandir Narrow Bold"/>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Bold"/>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Modulado</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por</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el Sistema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Nervioso</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Autónomo</a:t>
            </a:r>
            <a:endParaRPr kumimoji="0" lang="en-US" sz="3500" b="0" i="0" u="none" strike="noStrike" kern="1200" cap="none" spc="0" normalizeH="0" baseline="0" noProof="0" dirty="0">
              <a:ln>
                <a:noFill/>
              </a:ln>
              <a:solidFill>
                <a:srgbClr val="FFFFFF"/>
              </a:solidFill>
              <a:effectLst/>
              <a:uLnTx/>
              <a:uFillTx/>
              <a:latin typeface="Agrandir Narrow Bold"/>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Bold"/>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Bold"/>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Bold"/>
                <a:ea typeface="+mn-ea"/>
                <a:cs typeface="+mn-cs"/>
              </a:rPr>
              <a:t>Relacionado</a:t>
            </a: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 a:</a:t>
            </a:r>
          </a:p>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Comportamiento</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humano</a:t>
            </a: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Estados</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cognitivos</a:t>
            </a: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457200" rtl="0" eaLnBrk="1" fontAlgn="auto" latinLnBrk="0" hangingPunct="1">
              <a:lnSpc>
                <a:spcPts val="4550"/>
              </a:lnSpc>
              <a:spcBef>
                <a:spcPct val="0"/>
              </a:spcBef>
              <a:spcAft>
                <a:spcPts val="0"/>
              </a:spcAft>
              <a:buClrTx/>
              <a:buSzTx/>
              <a:buFontTx/>
              <a:buNone/>
              <a:tabLst/>
              <a:defRPr/>
            </a:pP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Estados</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emocionales</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subconsciente</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a:t>
            </a:r>
          </a:p>
        </p:txBody>
      </p:sp>
      <p:sp>
        <p:nvSpPr>
          <p:cNvPr id="3" name="Freeform 3"/>
          <p:cNvSpPr/>
          <p:nvPr/>
        </p:nvSpPr>
        <p:spPr>
          <a:xfrm>
            <a:off x="1028700" y="6347645"/>
            <a:ext cx="3237536" cy="2905689"/>
          </a:xfrm>
          <a:custGeom>
            <a:avLst/>
            <a:gdLst/>
            <a:ahLst/>
            <a:cxnLst/>
            <a:rect l="l" t="t" r="r" b="b"/>
            <a:pathLst>
              <a:path w="3237536" h="2905689">
                <a:moveTo>
                  <a:pt x="0" y="0"/>
                </a:moveTo>
                <a:lnTo>
                  <a:pt x="3237536" y="0"/>
                </a:lnTo>
                <a:lnTo>
                  <a:pt x="3237536" y="2905688"/>
                </a:lnTo>
                <a:lnTo>
                  <a:pt x="0" y="29056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5" name="TextBox 5"/>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dirty="0">
                <a:ln>
                  <a:noFill/>
                </a:ln>
                <a:solidFill>
                  <a:srgbClr val="00C4CC"/>
                </a:solidFill>
                <a:effectLst/>
                <a:uLnTx/>
                <a:uFillTx/>
                <a:ea typeface="+mn-ea"/>
                <a:cs typeface="+mn-cs"/>
              </a:rPr>
              <a:t>Galvanic Skin </a:t>
            </a:r>
            <a:r>
              <a:rPr kumimoji="0" lang="en-US" sz="4499" b="0" i="0" u="none" strike="noStrike" kern="1200" cap="none" spc="0" normalizeH="0" baseline="0" noProof="0" dirty="0" smtClean="0">
                <a:ln>
                  <a:noFill/>
                </a:ln>
                <a:solidFill>
                  <a:srgbClr val="00C4CC"/>
                </a:solidFill>
                <a:effectLst/>
                <a:uLnTx/>
                <a:uFillTx/>
                <a:ea typeface="+mn-ea"/>
                <a:cs typeface="+mn-cs"/>
              </a:rPr>
              <a:t>Response </a:t>
            </a:r>
            <a:r>
              <a:rPr kumimoji="0" lang="en-US" sz="4499" b="0" i="0" u="none" strike="noStrike" kern="1200" cap="none" spc="0" normalizeH="0" baseline="0" noProof="0" dirty="0">
                <a:ln>
                  <a:noFill/>
                </a:ln>
                <a:solidFill>
                  <a:srgbClr val="00C4CC"/>
                </a:solidFill>
                <a:effectLst/>
                <a:uLnTx/>
                <a:uFillTx/>
                <a:ea typeface="+mn-ea"/>
                <a:cs typeface="+mn-cs"/>
              </a:rPr>
              <a:t>(GSR)</a:t>
            </a:r>
          </a:p>
        </p:txBody>
      </p:sp>
    </p:spTree>
    <p:extLst>
      <p:ext uri="{BB962C8B-B14F-4D97-AF65-F5344CB8AC3E}">
        <p14:creationId xmlns:p14="http://schemas.microsoft.com/office/powerpoint/2010/main" val="2706156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220067" y="1909612"/>
            <a:ext cx="3300478" cy="6467775"/>
          </a:xfrm>
          <a:custGeom>
            <a:avLst/>
            <a:gdLst/>
            <a:ahLst/>
            <a:cxnLst/>
            <a:rect l="l" t="t" r="r" b="b"/>
            <a:pathLst>
              <a:path w="3300478" h="6467775">
                <a:moveTo>
                  <a:pt x="0" y="0"/>
                </a:moveTo>
                <a:lnTo>
                  <a:pt x="3300477" y="0"/>
                </a:lnTo>
                <a:lnTo>
                  <a:pt x="3300477" y="6467776"/>
                </a:lnTo>
                <a:lnTo>
                  <a:pt x="0" y="6467776"/>
                </a:lnTo>
                <a:lnTo>
                  <a:pt x="0" y="0"/>
                </a:lnTo>
                <a:close/>
              </a:path>
            </a:pathLst>
          </a:custGeom>
          <a:blipFill>
            <a:blip r:embed="rId3"/>
            <a:stretch>
              <a:fillRect l="-264775" t="-15073"/>
            </a:stretch>
          </a:blipFill>
        </p:spPr>
      </p:sp>
      <p:sp>
        <p:nvSpPr>
          <p:cNvPr id="3" name="Freeform 3"/>
          <p:cNvSpPr/>
          <p:nvPr/>
        </p:nvSpPr>
        <p:spPr>
          <a:xfrm>
            <a:off x="1028700" y="3260165"/>
            <a:ext cx="11624520" cy="3766671"/>
          </a:xfrm>
          <a:custGeom>
            <a:avLst/>
            <a:gdLst/>
            <a:ahLst/>
            <a:cxnLst/>
            <a:rect l="l" t="t" r="r" b="b"/>
            <a:pathLst>
              <a:path w="11624520" h="3766671">
                <a:moveTo>
                  <a:pt x="0" y="0"/>
                </a:moveTo>
                <a:lnTo>
                  <a:pt x="11624520" y="0"/>
                </a:lnTo>
                <a:lnTo>
                  <a:pt x="11624520" y="3766670"/>
                </a:lnTo>
                <a:lnTo>
                  <a:pt x="0" y="3766670"/>
                </a:lnTo>
                <a:lnTo>
                  <a:pt x="0" y="0"/>
                </a:lnTo>
                <a:close/>
              </a:path>
            </a:pathLst>
          </a:custGeom>
          <a:blipFill>
            <a:blip r:embed="rId3"/>
            <a:stretch>
              <a:fillRect t="-163249" r="-37982"/>
            </a:stretch>
          </a:blipFill>
        </p:spPr>
      </p:sp>
    </p:spTree>
    <p:extLst>
      <p:ext uri="{BB962C8B-B14F-4D97-AF65-F5344CB8AC3E}">
        <p14:creationId xmlns:p14="http://schemas.microsoft.com/office/powerpoint/2010/main" val="1088347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23053" y="3457764"/>
            <a:ext cx="10041894" cy="5736901"/>
          </a:xfrm>
          <a:custGeom>
            <a:avLst/>
            <a:gdLst/>
            <a:ahLst/>
            <a:cxnLst/>
            <a:rect l="l" t="t" r="r" b="b"/>
            <a:pathLst>
              <a:path w="10041894" h="5736901">
                <a:moveTo>
                  <a:pt x="0" y="0"/>
                </a:moveTo>
                <a:lnTo>
                  <a:pt x="10041894" y="0"/>
                </a:lnTo>
                <a:lnTo>
                  <a:pt x="10041894" y="5736901"/>
                </a:lnTo>
                <a:lnTo>
                  <a:pt x="0" y="5736901"/>
                </a:lnTo>
                <a:lnTo>
                  <a:pt x="0" y="0"/>
                </a:lnTo>
                <a:close/>
              </a:path>
            </a:pathLst>
          </a:custGeom>
          <a:blipFill>
            <a:blip r:embed="rId2"/>
            <a:stretch>
              <a:fillRect b="-8634"/>
            </a:stretch>
          </a:blipFill>
        </p:spPr>
      </p:sp>
      <p:sp>
        <p:nvSpPr>
          <p:cNvPr id="3" name="TextBox 3"/>
          <p:cNvSpPr txBox="1"/>
          <p:nvPr/>
        </p:nvSpPr>
        <p:spPr>
          <a:xfrm>
            <a:off x="1028700" y="962342"/>
            <a:ext cx="16230600" cy="1102866"/>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dirty="0" smtClean="0">
                <a:ln>
                  <a:noFill/>
                </a:ln>
                <a:solidFill>
                  <a:srgbClr val="FFDE59"/>
                </a:solidFill>
                <a:effectLst/>
                <a:uLnTx/>
                <a:uFillTx/>
                <a:latin typeface="Agrandir Narrow Bold"/>
                <a:ea typeface="+mn-ea"/>
                <a:cs typeface="+mn-cs"/>
              </a:rPr>
              <a:t>IMPEDANCIA GALVÁNICA </a:t>
            </a:r>
            <a:r>
              <a:rPr kumimoji="0" lang="en-US" sz="7200" b="0" i="0" u="none" strike="noStrike" kern="1200" cap="none" spc="0" normalizeH="0" baseline="0" noProof="0" dirty="0">
                <a:ln>
                  <a:noFill/>
                </a:ln>
                <a:solidFill>
                  <a:srgbClr val="FFDE59"/>
                </a:solidFill>
                <a:effectLst/>
                <a:uLnTx/>
                <a:uFillTx/>
                <a:latin typeface="Agrandir Narrow Bold"/>
                <a:ea typeface="+mn-ea"/>
                <a:cs typeface="+mn-cs"/>
              </a:rPr>
              <a:t>DE LA </a:t>
            </a:r>
            <a:r>
              <a:rPr kumimoji="0" lang="en-US" sz="7200" b="0" i="0" u="none" strike="noStrike" kern="1200" cap="none" spc="0" normalizeH="0" baseline="0" noProof="0" dirty="0" smtClean="0">
                <a:ln>
                  <a:noFill/>
                </a:ln>
                <a:solidFill>
                  <a:srgbClr val="FFDE59"/>
                </a:solidFill>
                <a:effectLst/>
                <a:uLnTx/>
                <a:uFillTx/>
                <a:latin typeface="Agrandir Narrow Bold"/>
                <a:ea typeface="+mn-ea"/>
                <a:cs typeface="+mn-cs"/>
              </a:rPr>
              <a:t>PIEL</a:t>
            </a:r>
            <a:endParaRPr kumimoji="0" lang="en-US" sz="7200" b="0" i="0" u="none" strike="noStrike" kern="1200" cap="none" spc="0" normalizeH="0" baseline="0" noProof="0" dirty="0">
              <a:ln>
                <a:noFill/>
              </a:ln>
              <a:solidFill>
                <a:srgbClr val="FFDE59"/>
              </a:solidFill>
              <a:effectLst/>
              <a:uLnTx/>
              <a:uFillTx/>
              <a:latin typeface="Agrandir Narrow Bold"/>
              <a:ea typeface="+mn-ea"/>
              <a:cs typeface="+mn-cs"/>
            </a:endParaRPr>
          </a:p>
        </p:txBody>
      </p:sp>
      <p:sp>
        <p:nvSpPr>
          <p:cNvPr id="4" name="TextBox 4"/>
          <p:cNvSpPr txBox="1"/>
          <p:nvPr/>
        </p:nvSpPr>
        <p:spPr>
          <a:xfrm>
            <a:off x="528209" y="9501320"/>
            <a:ext cx="5605594" cy="396239"/>
          </a:xfrm>
          <a:prstGeom prst="rect">
            <a:avLst/>
          </a:prstGeom>
        </p:spPr>
        <p:txBody>
          <a:bodyPr lIns="0" tIns="0" rIns="0" bIns="0" rtlCol="0" anchor="t">
            <a:spAutoFit/>
          </a:bodyPr>
          <a:lstStyle/>
          <a:p>
            <a:pPr marL="0" marR="0" lvl="0" indent="0" algn="l" defTabSz="457200" rtl="0" eaLnBrk="1" fontAlgn="auto" latinLnBrk="0" hangingPunct="1">
              <a:lnSpc>
                <a:spcPts val="336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Open Sans Light"/>
                <a:ea typeface="+mn-ea"/>
                <a:cs typeface="+mn-cs"/>
              </a:rPr>
              <a:t>(Posada-Quintero H &amp; Chon K, 2020)</a:t>
            </a:r>
          </a:p>
        </p:txBody>
      </p:sp>
      <p:sp>
        <p:nvSpPr>
          <p:cNvPr id="5" name="TextBox 5"/>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1" i="0" u="none" strike="noStrike" kern="1200" cap="none" spc="0" normalizeH="0" baseline="0" noProof="0">
                <a:ln>
                  <a:noFill/>
                </a:ln>
                <a:solidFill>
                  <a:srgbClr val="00C4CC"/>
                </a:solidFill>
                <a:effectLst/>
                <a:uLnTx/>
                <a:uFillTx/>
                <a:ea typeface="+mn-ea"/>
                <a:cs typeface="+mn-cs"/>
              </a:rPr>
              <a:t>CARACTERÍSTICAS DE LA SEÑAL</a:t>
            </a:r>
          </a:p>
        </p:txBody>
      </p:sp>
    </p:spTree>
    <p:extLst>
      <p:ext uri="{BB962C8B-B14F-4D97-AF65-F5344CB8AC3E}">
        <p14:creationId xmlns:p14="http://schemas.microsoft.com/office/powerpoint/2010/main" val="448104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dirty="0">
                <a:ln>
                  <a:noFill/>
                </a:ln>
                <a:solidFill>
                  <a:srgbClr val="00C4CC"/>
                </a:solidFill>
                <a:effectLst/>
                <a:uLnTx/>
                <a:uFillTx/>
                <a:latin typeface="TT Chocolates Bold"/>
                <a:ea typeface="+mn-ea"/>
                <a:cs typeface="+mn-cs"/>
              </a:rPr>
              <a:t>CARACTERÍSTICAS DE LA SEÑAL</a:t>
            </a:r>
          </a:p>
        </p:txBody>
      </p:sp>
      <p:sp>
        <p:nvSpPr>
          <p:cNvPr id="4" name="TextBox 4"/>
          <p:cNvSpPr txBox="1"/>
          <p:nvPr/>
        </p:nvSpPr>
        <p:spPr>
          <a:xfrm>
            <a:off x="528209" y="9501320"/>
            <a:ext cx="5605594" cy="396239"/>
          </a:xfrm>
          <a:prstGeom prst="rect">
            <a:avLst/>
          </a:prstGeom>
        </p:spPr>
        <p:txBody>
          <a:bodyPr lIns="0" tIns="0" rIns="0" bIns="0" rtlCol="0" anchor="t">
            <a:spAutoFit/>
          </a:bodyPr>
          <a:lstStyle/>
          <a:p>
            <a:pPr marL="0" marR="0" lvl="0" indent="0" algn="l" defTabSz="457200" rtl="0" eaLnBrk="1" fontAlgn="auto" latinLnBrk="0" hangingPunct="1">
              <a:lnSpc>
                <a:spcPts val="336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Open Sans Light"/>
                <a:ea typeface="+mn-ea"/>
                <a:cs typeface="+mn-cs"/>
              </a:rPr>
              <a:t>(Posada-Quintero H &amp; Chon K, 2020)</a:t>
            </a:r>
          </a:p>
        </p:txBody>
      </p:sp>
      <p:sp>
        <p:nvSpPr>
          <p:cNvPr id="5" name="TextBox 5"/>
          <p:cNvSpPr txBox="1"/>
          <p:nvPr/>
        </p:nvSpPr>
        <p:spPr>
          <a:xfrm>
            <a:off x="2315473" y="4269259"/>
            <a:ext cx="13657053" cy="4655121"/>
          </a:xfrm>
          <a:prstGeom prst="rect">
            <a:avLst/>
          </a:prstGeom>
        </p:spPr>
        <p:txBody>
          <a:bodyPr lIns="0" tIns="0" rIns="0" bIns="0" rtlCol="0" anchor="t">
            <a:spAutoFit/>
          </a:bodyPr>
          <a:lstStyle/>
          <a:p>
            <a:pPr marL="0" marR="0" lvl="0" indent="0" algn="ctr" defTabSz="457200" rtl="0" eaLnBrk="1" fontAlgn="auto" latinLnBrk="0" hangingPunct="1">
              <a:lnSpc>
                <a:spcPts val="2123"/>
              </a:lnSpc>
              <a:spcBef>
                <a:spcPts val="0"/>
              </a:spcBef>
              <a:spcAft>
                <a:spcPts val="0"/>
              </a:spcAft>
              <a:buClrTx/>
              <a:buSzTx/>
              <a:buFontTx/>
              <a:buNone/>
              <a:tabLst/>
              <a:defRPr/>
            </a:pPr>
            <a:endParaRPr kumimoji="0" sz="4000" b="0" i="0" u="none" strike="noStrike" kern="1200" cap="none" spc="0" normalizeH="0" baseline="0" noProof="0" dirty="0">
              <a:ln>
                <a:noFill/>
              </a:ln>
              <a:solidFill>
                <a:prstClr val="black"/>
              </a:solidFill>
              <a:effectLst/>
              <a:uLnTx/>
              <a:uFillTx/>
              <a:ea typeface="+mn-ea"/>
              <a:cs typeface="+mn-cs"/>
            </a:endParaRPr>
          </a:p>
          <a:p>
            <a:pPr marL="0" marR="0" lvl="0" indent="0" algn="ctr" defTabSz="457200" rtl="0" eaLnBrk="1" fontAlgn="auto" latinLnBrk="0" hangingPunct="1">
              <a:lnSpc>
                <a:spcPts val="5074"/>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Eventos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smtClean="0">
                <a:ln>
                  <a:noFill/>
                </a:ln>
                <a:solidFill>
                  <a:srgbClr val="FFFFFF"/>
                </a:solidFill>
                <a:effectLst/>
                <a:uLnTx/>
                <a:uFillTx/>
                <a:ea typeface="+mn-ea"/>
                <a:cs typeface="+mn-cs"/>
              </a:rPr>
              <a:t>rápidos</a:t>
            </a:r>
            <a:r>
              <a:rPr kumimoji="0" lang="en-US" sz="4000" b="0" i="0" u="none" strike="noStrike" kern="1200" cap="none" spc="0" normalizeH="0" baseline="0" noProof="0" dirty="0" smtClean="0">
                <a:ln>
                  <a:noFill/>
                </a:ln>
                <a:solidFill>
                  <a:srgbClr val="FFFFFF"/>
                </a:solidFill>
                <a:effectLst/>
                <a:uLnTx/>
                <a:uFillTx/>
                <a:ea typeface="+mn-ea"/>
                <a:cs typeface="+mn-cs"/>
              </a:rPr>
              <a:t> </a:t>
            </a:r>
            <a:r>
              <a:rPr kumimoji="0" lang="en-US" sz="4000" b="0" i="0" u="none" strike="noStrike" kern="1200" cap="none" spc="0" normalizeH="0" baseline="0" noProof="0" dirty="0">
                <a:ln>
                  <a:noFill/>
                </a:ln>
                <a:solidFill>
                  <a:srgbClr val="FFFFFF"/>
                </a:solidFill>
                <a:effectLst/>
                <a:uLnTx/>
                <a:uFillTx/>
                <a:ea typeface="+mn-ea"/>
                <a:cs typeface="+mn-cs"/>
              </a:rPr>
              <a:t>y </a:t>
            </a:r>
            <a:r>
              <a:rPr kumimoji="0" lang="en-US" sz="4000" b="0" i="0" u="none" strike="noStrike" kern="1200" cap="none" spc="0" normalizeH="0" baseline="0" noProof="0" dirty="0" err="1" smtClean="0">
                <a:ln>
                  <a:noFill/>
                </a:ln>
                <a:solidFill>
                  <a:srgbClr val="FFFFFF"/>
                </a:solidFill>
                <a:effectLst/>
                <a:uLnTx/>
                <a:uFillTx/>
                <a:ea typeface="+mn-ea"/>
                <a:cs typeface="+mn-cs"/>
              </a:rPr>
              <a:t>suaves</a:t>
            </a: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455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ea typeface="+mn-ea"/>
                <a:cs typeface="+mn-cs"/>
              </a:rPr>
              <a:t>Control </a:t>
            </a:r>
            <a:r>
              <a:rPr kumimoji="0" lang="en-US" sz="4000" b="0" i="0" u="none" strike="noStrike" kern="1200" cap="none" spc="0" normalizeH="0" baseline="0" noProof="0" dirty="0" err="1">
                <a:ln>
                  <a:noFill/>
                </a:ln>
                <a:solidFill>
                  <a:srgbClr val="FFFFFF"/>
                </a:solidFill>
                <a:effectLst/>
                <a:uLnTx/>
                <a:uFillTx/>
                <a:ea typeface="+mn-ea"/>
                <a:cs typeface="+mn-cs"/>
              </a:rPr>
              <a:t>hipotalámico</a:t>
            </a: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Influencias</a:t>
            </a:r>
            <a:r>
              <a:rPr kumimoji="0" lang="en-US" sz="4000" b="0" i="0" u="none" strike="noStrike" kern="1200" cap="none" spc="0" normalizeH="0" baseline="0" noProof="0" dirty="0">
                <a:ln>
                  <a:noFill/>
                </a:ln>
                <a:solidFill>
                  <a:srgbClr val="FFFFFF"/>
                </a:solidFill>
                <a:effectLst/>
                <a:uLnTx/>
                <a:uFillTx/>
                <a:ea typeface="+mn-ea"/>
                <a:cs typeface="+mn-cs"/>
              </a:rPr>
              <a:t> de </a:t>
            </a:r>
            <a:r>
              <a:rPr kumimoji="0" lang="en-US" sz="4000" b="0" i="0" u="none" strike="noStrike" kern="1200" cap="none" spc="0" normalizeH="0" baseline="0" noProof="0" dirty="0" err="1">
                <a:ln>
                  <a:noFill/>
                </a:ln>
                <a:solidFill>
                  <a:srgbClr val="FFFFFF"/>
                </a:solidFill>
                <a:effectLst/>
                <a:uLnTx/>
                <a:uFillTx/>
                <a:ea typeface="+mn-ea"/>
                <a:cs typeface="+mn-cs"/>
              </a:rPr>
              <a:t>los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ganglios</a:t>
            </a:r>
            <a:r>
              <a:rPr kumimoji="0" lang="en-US" sz="4000" b="0" i="0" u="none" strike="noStrike" kern="1200" cap="none" spc="0" normalizeH="0" baseline="0" noProof="0" dirty="0">
                <a:ln>
                  <a:noFill/>
                </a:ln>
                <a:solidFill>
                  <a:srgbClr val="FFFFFF"/>
                </a:solidFill>
                <a:effectLst/>
                <a:uLnTx/>
                <a:uFillTx/>
                <a:ea typeface="+mn-ea"/>
                <a:cs typeface="+mn-cs"/>
              </a:rPr>
              <a:t> basales y </a:t>
            </a:r>
            <a:r>
              <a:rPr kumimoji="0" lang="en-US" sz="4000" b="0" i="0" u="none" strike="noStrike" kern="1200" cap="none" spc="0" normalizeH="0" baseline="0" noProof="0" dirty="0" err="1">
                <a:ln>
                  <a:noFill/>
                </a:ln>
                <a:solidFill>
                  <a:srgbClr val="FFFFFF"/>
                </a:solidFill>
                <a:effectLst/>
                <a:uLnTx/>
                <a:uFillTx/>
                <a:ea typeface="+mn-ea"/>
                <a:cs typeface="+mn-cs"/>
              </a:rPr>
              <a:t>contralaterales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vía</a:t>
            </a:r>
            <a:r>
              <a:rPr kumimoji="0" lang="en-US" sz="4000" b="0" i="0" u="none" strike="noStrike" kern="1200" cap="none" spc="0" normalizeH="0" baseline="0" noProof="0" dirty="0">
                <a:ln>
                  <a:noFill/>
                </a:ln>
                <a:solidFill>
                  <a:srgbClr val="FFFFFF"/>
                </a:solidFill>
                <a:effectLst/>
                <a:uLnTx/>
                <a:uFillTx/>
                <a:ea typeface="+mn-ea"/>
                <a:cs typeface="+mn-cs"/>
              </a:rPr>
              <a:t> de control </a:t>
            </a:r>
            <a:r>
              <a:rPr kumimoji="0" lang="en-US" sz="4000" b="0" i="0" u="none" strike="noStrike" kern="1200" cap="none" spc="0" normalizeH="0" baseline="0" noProof="0" dirty="0" err="1">
                <a:ln>
                  <a:noFill/>
                </a:ln>
                <a:solidFill>
                  <a:srgbClr val="FFFFFF"/>
                </a:solidFill>
                <a:effectLst/>
                <a:uLnTx/>
                <a:uFillTx/>
                <a:ea typeface="+mn-ea"/>
                <a:cs typeface="+mn-cs"/>
              </a:rPr>
              <a:t>excitatorio</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por</a:t>
            </a:r>
            <a:r>
              <a:rPr kumimoji="0" lang="en-US" sz="4000" b="0" i="0" u="none" strike="noStrike" kern="1200" cap="none" spc="0" normalizeH="0" baseline="0" noProof="0" dirty="0">
                <a:ln>
                  <a:noFill/>
                </a:ln>
                <a:solidFill>
                  <a:srgbClr val="FFFFFF"/>
                </a:solidFill>
                <a:effectLst/>
                <a:uLnTx/>
                <a:uFillTx/>
                <a:ea typeface="+mn-ea"/>
                <a:cs typeface="+mn-cs"/>
              </a:rPr>
              <a:t> parte de la </a:t>
            </a:r>
            <a:r>
              <a:rPr kumimoji="0" lang="en-US" sz="4000" b="0" i="0" u="none" strike="noStrike" kern="1200" cap="none" spc="0" normalizeH="0" baseline="0" noProof="0" dirty="0" err="1">
                <a:ln>
                  <a:noFill/>
                </a:ln>
                <a:solidFill>
                  <a:srgbClr val="FFFFFF"/>
                </a:solidFill>
                <a:effectLst/>
                <a:uLnTx/>
                <a:uFillTx/>
                <a:ea typeface="+mn-ea"/>
                <a:cs typeface="+mn-cs"/>
              </a:rPr>
              <a:t>corteza</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premotora</a:t>
            </a:r>
            <a:r>
              <a:rPr kumimoji="0" lang="en-US" sz="4000" b="0" i="0" u="none" strike="noStrike" kern="1200" cap="none" spc="0" normalizeH="0" baseline="0" noProof="0" dirty="0">
                <a:ln>
                  <a:noFill/>
                </a:ln>
                <a:solidFill>
                  <a:srgbClr val="FFFFFF"/>
                </a:solidFill>
                <a:effectLst/>
                <a:uLnTx/>
                <a:uFillTx/>
                <a:ea typeface="+mn-ea"/>
                <a:cs typeface="+mn-cs"/>
              </a:rPr>
              <a:t> y </a:t>
            </a:r>
            <a:r>
              <a:rPr kumimoji="0" lang="en-US" sz="4000" b="0" i="0" u="none" strike="noStrike" kern="1200" cap="none" spc="0" normalizeH="0" baseline="0" noProof="0" dirty="0" err="1">
                <a:ln>
                  <a:noFill/>
                </a:ln>
                <a:solidFill>
                  <a:srgbClr val="FFFFFF"/>
                </a:solidFill>
                <a:effectLst/>
                <a:uLnTx/>
                <a:uFillTx/>
                <a:ea typeface="+mn-ea"/>
                <a:cs typeface="+mn-cs"/>
              </a:rPr>
              <a:t>vía</a:t>
            </a:r>
            <a:r>
              <a:rPr kumimoji="0" lang="en-US" sz="4000" b="0" i="0" u="none" strike="noStrike" kern="1200" cap="none" spc="0" normalizeH="0" baseline="0" noProof="0" dirty="0">
                <a:ln>
                  <a:noFill/>
                </a:ln>
                <a:solidFill>
                  <a:srgbClr val="FFFFFF"/>
                </a:solidFill>
                <a:effectLst/>
                <a:uLnTx/>
                <a:uFillTx/>
                <a:ea typeface="+mn-ea"/>
                <a:cs typeface="+mn-cs"/>
              </a:rPr>
              <a:t> de </a:t>
            </a:r>
            <a:r>
              <a:rPr kumimoji="0" lang="en-US" sz="4000" b="0" i="0" u="none" strike="noStrike" kern="1200" cap="none" spc="0" normalizeH="0" baseline="0" noProof="0" dirty="0" err="1">
                <a:ln>
                  <a:noFill/>
                </a:ln>
                <a:solidFill>
                  <a:srgbClr val="FFFFFF"/>
                </a:solidFill>
                <a:effectLst/>
                <a:uLnTx/>
                <a:uFillTx/>
                <a:ea typeface="+mn-ea"/>
                <a:cs typeface="+mn-cs"/>
              </a:rPr>
              <a:t>influencias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exhibitorias</a:t>
            </a:r>
            <a:r>
              <a:rPr kumimoji="0" lang="en-US" sz="4000" b="0" i="0" u="none" strike="noStrike" kern="1200" cap="none" spc="0" normalizeH="0" baseline="0" noProof="0" dirty="0">
                <a:ln>
                  <a:noFill/>
                </a:ln>
                <a:solidFill>
                  <a:srgbClr val="FFFFFF"/>
                </a:solidFill>
                <a:effectLst/>
                <a:uLnTx/>
                <a:uFillTx/>
                <a:ea typeface="+mn-ea"/>
                <a:cs typeface="+mn-cs"/>
              </a:rPr>
              <a:t> y </a:t>
            </a:r>
            <a:r>
              <a:rPr kumimoji="0" lang="en-US" sz="4000" b="0" i="0" u="none" strike="noStrike" kern="1200" cap="none" spc="0" normalizeH="0" baseline="0" noProof="0" dirty="0" err="1">
                <a:ln>
                  <a:noFill/>
                </a:ln>
                <a:solidFill>
                  <a:srgbClr val="FFFFFF"/>
                </a:solidFill>
                <a:effectLst/>
                <a:uLnTx/>
                <a:uFillTx/>
                <a:ea typeface="+mn-ea"/>
                <a:cs typeface="+mn-cs"/>
              </a:rPr>
              <a:t>excitatorias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la </a:t>
            </a:r>
            <a:r>
              <a:rPr kumimoji="0" lang="en-US" sz="4000" b="0" i="0" u="none" strike="noStrike" kern="1200" cap="none" spc="0" normalizeH="0" baseline="0" noProof="0" dirty="0" err="1">
                <a:ln>
                  <a:noFill/>
                </a:ln>
                <a:solidFill>
                  <a:srgbClr val="FFFFFF"/>
                </a:solidFill>
                <a:effectLst/>
                <a:uLnTx/>
                <a:uFillTx/>
                <a:ea typeface="+mn-ea"/>
                <a:cs typeface="+mn-cs"/>
              </a:rPr>
              <a:t>corteza</a:t>
            </a:r>
            <a:r>
              <a:rPr kumimoji="0" lang="en-US" sz="4000" b="0" i="0" u="none" strike="noStrike" kern="1200" cap="none" spc="0" normalizeH="0" baseline="0" noProof="0" dirty="0">
                <a:ln>
                  <a:noFill/>
                </a:ln>
                <a:solidFill>
                  <a:srgbClr val="FFFFFF"/>
                </a:solidFill>
                <a:effectLst/>
                <a:uLnTx/>
                <a:uFillTx/>
                <a:ea typeface="+mn-ea"/>
                <a:cs typeface="+mn-cs"/>
              </a:rPr>
              <a:t> frontal)</a:t>
            </a:r>
          </a:p>
          <a:p>
            <a:pPr marL="0" marR="0" lvl="0" indent="0" algn="ctr" defTabSz="457200" rtl="0" eaLnBrk="1" fontAlgn="auto" latinLnBrk="0" hangingPunct="1">
              <a:lnSpc>
                <a:spcPts val="35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Formación</a:t>
            </a:r>
            <a:r>
              <a:rPr kumimoji="0" lang="en-US" sz="4000" b="0" i="0" u="none" strike="noStrike" kern="1200" cap="none" spc="0" normalizeH="0" baseline="0" noProof="0" dirty="0">
                <a:ln>
                  <a:noFill/>
                </a:ln>
                <a:solidFill>
                  <a:srgbClr val="FFFFFF"/>
                </a:solidFill>
                <a:effectLst/>
                <a:uLnTx/>
                <a:uFillTx/>
                <a:ea typeface="+mn-ea"/>
                <a:cs typeface="+mn-cs"/>
              </a:rPr>
              <a:t> reticular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el </a:t>
            </a:r>
            <a:r>
              <a:rPr kumimoji="0" lang="en-US" sz="4000" b="0" i="0" u="none" strike="noStrike" kern="1200" cap="none" spc="0" normalizeH="0" baseline="0" noProof="0" dirty="0" err="1">
                <a:ln>
                  <a:noFill/>
                </a:ln>
                <a:solidFill>
                  <a:srgbClr val="FFFFFF"/>
                </a:solidFill>
                <a:effectLst/>
                <a:uLnTx/>
                <a:uFillTx/>
                <a:ea typeface="+mn-ea"/>
                <a:cs typeface="+mn-cs"/>
              </a:rPr>
              <a:t>tronco</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encefálico</a:t>
            </a:r>
            <a:endParaRPr kumimoji="0" lang="en-US" sz="4000" b="0" i="0" u="none" strike="noStrike" kern="1200" cap="none" spc="0" normalizeH="0" baseline="0" noProof="0" dirty="0">
              <a:ln>
                <a:noFill/>
              </a:ln>
              <a:solidFill>
                <a:srgbClr val="FFFFFF"/>
              </a:solidFill>
              <a:effectLst/>
              <a:uLnTx/>
              <a:uFillTx/>
              <a:ea typeface="+mn-ea"/>
              <a:cs typeface="+mn-cs"/>
            </a:endParaRPr>
          </a:p>
        </p:txBody>
      </p:sp>
      <p:sp>
        <p:nvSpPr>
          <p:cNvPr id="6" name="TextBox 6"/>
          <p:cNvSpPr txBox="1"/>
          <p:nvPr/>
        </p:nvSpPr>
        <p:spPr>
          <a:xfrm>
            <a:off x="2315473" y="3456967"/>
            <a:ext cx="13657053" cy="859917"/>
          </a:xfrm>
          <a:prstGeom prst="rect">
            <a:avLst/>
          </a:prstGeom>
        </p:spPr>
        <p:txBody>
          <a:bodyPr lIns="0" tIns="0" rIns="0" bIns="0" rtlCol="0" anchor="t">
            <a:spAutoFit/>
          </a:bodyPr>
          <a:lstStyle/>
          <a:p>
            <a:pPr marL="0" marR="0" lvl="0" indent="0" algn="ctr" defTabSz="457200" rtl="0" eaLnBrk="1" fontAlgn="auto" latinLnBrk="0" hangingPunct="1">
              <a:lnSpc>
                <a:spcPts val="5663"/>
              </a:lnSpc>
              <a:spcBef>
                <a:spcPts val="0"/>
              </a:spcBef>
              <a:spcAft>
                <a:spcPts val="0"/>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Agrandir Narrow Bold"/>
                <a:ea typeface="+mn-ea"/>
                <a:cs typeface="+mn-cs"/>
              </a:rPr>
              <a:t>SCR = skin conductance responses</a:t>
            </a:r>
          </a:p>
        </p:txBody>
      </p:sp>
    </p:spTree>
    <p:extLst>
      <p:ext uri="{BB962C8B-B14F-4D97-AF65-F5344CB8AC3E}">
        <p14:creationId xmlns:p14="http://schemas.microsoft.com/office/powerpoint/2010/main" val="12936975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92045" y="4755977"/>
            <a:ext cx="8369931" cy="3970688"/>
          </a:xfrm>
          <a:custGeom>
            <a:avLst/>
            <a:gdLst/>
            <a:ahLst/>
            <a:cxnLst/>
            <a:rect l="l" t="t" r="r" b="b"/>
            <a:pathLst>
              <a:path w="8369931" h="3970688">
                <a:moveTo>
                  <a:pt x="0" y="0"/>
                </a:moveTo>
                <a:lnTo>
                  <a:pt x="8369931" y="0"/>
                </a:lnTo>
                <a:lnTo>
                  <a:pt x="8369931" y="3970688"/>
                </a:lnTo>
                <a:lnTo>
                  <a:pt x="0" y="3970688"/>
                </a:lnTo>
                <a:lnTo>
                  <a:pt x="0" y="0"/>
                </a:lnTo>
                <a:close/>
              </a:path>
            </a:pathLst>
          </a:custGeom>
          <a:blipFill>
            <a:blip r:embed="rId2"/>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4" name="TextBox 4"/>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CARACTERÍSTICAS DE LA SEÑAL</a:t>
            </a:r>
          </a:p>
        </p:txBody>
      </p:sp>
      <p:sp>
        <p:nvSpPr>
          <p:cNvPr id="5" name="TextBox 5"/>
          <p:cNvSpPr txBox="1"/>
          <p:nvPr/>
        </p:nvSpPr>
        <p:spPr>
          <a:xfrm>
            <a:off x="528209" y="9501320"/>
            <a:ext cx="5605594" cy="396239"/>
          </a:xfrm>
          <a:prstGeom prst="rect">
            <a:avLst/>
          </a:prstGeom>
        </p:spPr>
        <p:txBody>
          <a:bodyPr lIns="0" tIns="0" rIns="0" bIns="0" rtlCol="0" anchor="t">
            <a:spAutoFit/>
          </a:bodyPr>
          <a:lstStyle/>
          <a:p>
            <a:pPr marL="0" marR="0" lvl="0" indent="0" algn="l" defTabSz="457200" rtl="0" eaLnBrk="1" fontAlgn="auto" latinLnBrk="0" hangingPunct="1">
              <a:lnSpc>
                <a:spcPts val="336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Open Sans Light"/>
                <a:ea typeface="+mn-ea"/>
                <a:cs typeface="+mn-cs"/>
              </a:rPr>
              <a:t>(Posada-Quintero H &amp; Chon K, 2020)</a:t>
            </a:r>
          </a:p>
        </p:txBody>
      </p:sp>
      <p:sp>
        <p:nvSpPr>
          <p:cNvPr id="6" name="TextBox 6"/>
          <p:cNvSpPr txBox="1"/>
          <p:nvPr/>
        </p:nvSpPr>
        <p:spPr>
          <a:xfrm>
            <a:off x="2315473" y="3456967"/>
            <a:ext cx="13657053" cy="859917"/>
          </a:xfrm>
          <a:prstGeom prst="rect">
            <a:avLst/>
          </a:prstGeom>
        </p:spPr>
        <p:txBody>
          <a:bodyPr lIns="0" tIns="0" rIns="0" bIns="0" rtlCol="0" anchor="t">
            <a:spAutoFit/>
          </a:bodyPr>
          <a:lstStyle/>
          <a:p>
            <a:pPr marL="0" marR="0" lvl="0" indent="0" algn="ctr" defTabSz="457200" rtl="0" eaLnBrk="1" fontAlgn="auto" latinLnBrk="0" hangingPunct="1">
              <a:lnSpc>
                <a:spcPts val="5663"/>
              </a:lnSpc>
              <a:spcBef>
                <a:spcPts val="0"/>
              </a:spcBef>
              <a:spcAft>
                <a:spcPts val="0"/>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Agrandir Narrow Bold"/>
                <a:ea typeface="+mn-ea"/>
                <a:cs typeface="+mn-cs"/>
              </a:rPr>
              <a:t>SCR = skin conductance responses</a:t>
            </a:r>
          </a:p>
        </p:txBody>
      </p:sp>
      <p:sp>
        <p:nvSpPr>
          <p:cNvPr id="7" name="Freeform 7"/>
          <p:cNvSpPr/>
          <p:nvPr/>
        </p:nvSpPr>
        <p:spPr>
          <a:xfrm>
            <a:off x="8981035" y="4828301"/>
            <a:ext cx="8306840" cy="3826040"/>
          </a:xfrm>
          <a:custGeom>
            <a:avLst/>
            <a:gdLst/>
            <a:ahLst/>
            <a:cxnLst/>
            <a:rect l="l" t="t" r="r" b="b"/>
            <a:pathLst>
              <a:path w="8306840" h="3826040">
                <a:moveTo>
                  <a:pt x="0" y="0"/>
                </a:moveTo>
                <a:lnTo>
                  <a:pt x="8306840" y="0"/>
                </a:lnTo>
                <a:lnTo>
                  <a:pt x="8306840" y="3826040"/>
                </a:lnTo>
                <a:lnTo>
                  <a:pt x="0" y="3826040"/>
                </a:lnTo>
                <a:lnTo>
                  <a:pt x="0" y="0"/>
                </a:lnTo>
                <a:close/>
              </a:path>
            </a:pathLst>
          </a:custGeom>
          <a:blipFill>
            <a:blip r:embed="rId3"/>
            <a:stretch>
              <a:fillRect b="-11809"/>
            </a:stretch>
          </a:blipFill>
        </p:spPr>
      </p:sp>
    </p:spTree>
    <p:extLst>
      <p:ext uri="{BB962C8B-B14F-4D97-AF65-F5344CB8AC3E}">
        <p14:creationId xmlns:p14="http://schemas.microsoft.com/office/powerpoint/2010/main" val="2784619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96887" y="2962275"/>
            <a:ext cx="14094227" cy="4010025"/>
          </a:xfrm>
          <a:prstGeom prst="rect">
            <a:avLst/>
          </a:prstGeom>
        </p:spPr>
        <p:txBody>
          <a:bodyPr lIns="0" tIns="0" rIns="0" bIns="0" rtlCol="0" anchor="t">
            <a:spAutoFit/>
          </a:bodyPr>
          <a:lstStyle/>
          <a:p>
            <a:pPr marL="0" marR="0" lvl="0" indent="0" algn="ctr" defTabSz="457200" rtl="0" eaLnBrk="1" fontAlgn="auto" latinLnBrk="0" hangingPunct="1">
              <a:lnSpc>
                <a:spcPts val="14400"/>
              </a:lnSpc>
              <a:spcBef>
                <a:spcPts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SEÑALES</a:t>
            </a:r>
          </a:p>
          <a:p>
            <a:pPr marL="0" marR="0" lvl="0" indent="0" algn="ctr" defTabSz="457200" rtl="0" eaLnBrk="1" fontAlgn="auto" latinLnBrk="0" hangingPunct="1">
              <a:lnSpc>
                <a:spcPts val="14400"/>
              </a:lnSpc>
              <a:spcBef>
                <a:spcPct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PERIFÉRICAS</a:t>
            </a:r>
          </a:p>
        </p:txBody>
      </p:sp>
    </p:spTree>
    <p:extLst>
      <p:ext uri="{BB962C8B-B14F-4D97-AF65-F5344CB8AC3E}">
        <p14:creationId xmlns:p14="http://schemas.microsoft.com/office/powerpoint/2010/main" val="694489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CARACTERÍSTICAS DE LA SEÑAL</a:t>
            </a:r>
          </a:p>
        </p:txBody>
      </p:sp>
      <p:sp>
        <p:nvSpPr>
          <p:cNvPr id="4" name="TextBox 4"/>
          <p:cNvSpPr txBox="1"/>
          <p:nvPr/>
        </p:nvSpPr>
        <p:spPr>
          <a:xfrm>
            <a:off x="528209" y="9501320"/>
            <a:ext cx="5605594" cy="396239"/>
          </a:xfrm>
          <a:prstGeom prst="rect">
            <a:avLst/>
          </a:prstGeom>
        </p:spPr>
        <p:txBody>
          <a:bodyPr lIns="0" tIns="0" rIns="0" bIns="0" rtlCol="0" anchor="t">
            <a:spAutoFit/>
          </a:bodyPr>
          <a:lstStyle/>
          <a:p>
            <a:pPr marL="0" marR="0" lvl="0" indent="0" algn="l" defTabSz="457200" rtl="0" eaLnBrk="1" fontAlgn="auto" latinLnBrk="0" hangingPunct="1">
              <a:lnSpc>
                <a:spcPts val="336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Open Sans Light"/>
                <a:ea typeface="+mn-ea"/>
                <a:cs typeface="+mn-cs"/>
              </a:rPr>
              <a:t>(Posada-Quintero H &amp; Chon K, 2020)</a:t>
            </a:r>
          </a:p>
        </p:txBody>
      </p:sp>
      <p:sp>
        <p:nvSpPr>
          <p:cNvPr id="5" name="TextBox 5"/>
          <p:cNvSpPr txBox="1"/>
          <p:nvPr/>
        </p:nvSpPr>
        <p:spPr>
          <a:xfrm>
            <a:off x="1972714" y="3456967"/>
            <a:ext cx="14342571" cy="859917"/>
          </a:xfrm>
          <a:prstGeom prst="rect">
            <a:avLst/>
          </a:prstGeom>
        </p:spPr>
        <p:txBody>
          <a:bodyPr lIns="0" tIns="0" rIns="0" bIns="0" rtlCol="0" anchor="t">
            <a:spAutoFit/>
          </a:bodyPr>
          <a:lstStyle/>
          <a:p>
            <a:pPr marL="0" marR="0" lvl="0" indent="0" algn="ctr" defTabSz="457200" rtl="0" eaLnBrk="1" fontAlgn="auto" latinLnBrk="0" hangingPunct="1">
              <a:lnSpc>
                <a:spcPts val="5663"/>
              </a:lnSpc>
              <a:spcBef>
                <a:spcPts val="0"/>
              </a:spcBef>
              <a:spcAft>
                <a:spcPts val="0"/>
              </a:spcAft>
              <a:buClrTx/>
              <a:buSzTx/>
              <a:buFontTx/>
              <a:buNone/>
              <a:tabLst/>
              <a:defRPr/>
            </a:pPr>
            <a:r>
              <a:rPr kumimoji="0" lang="en-US" sz="4799" b="0" i="0" u="none" strike="noStrike" kern="1200" cap="none" spc="0" normalizeH="0" baseline="0" noProof="0">
                <a:ln>
                  <a:noFill/>
                </a:ln>
                <a:solidFill>
                  <a:srgbClr val="FFFFFF"/>
                </a:solidFill>
                <a:effectLst/>
                <a:uLnTx/>
                <a:uFillTx/>
                <a:latin typeface="Agrandir Narrow Bold"/>
                <a:ea typeface="+mn-ea"/>
                <a:cs typeface="+mn-cs"/>
              </a:rPr>
              <a:t>SCL = skin conductance level</a:t>
            </a:r>
          </a:p>
        </p:txBody>
      </p:sp>
      <p:sp>
        <p:nvSpPr>
          <p:cNvPr id="6" name="TextBox 6"/>
          <p:cNvSpPr txBox="1"/>
          <p:nvPr/>
        </p:nvSpPr>
        <p:spPr>
          <a:xfrm>
            <a:off x="2315473" y="4651251"/>
            <a:ext cx="13657053" cy="2447036"/>
          </a:xfrm>
          <a:prstGeom prst="rect">
            <a:avLst/>
          </a:prstGeom>
        </p:spPr>
        <p:txBody>
          <a:bodyPr lIns="0" tIns="0" rIns="0" bIns="0" rtlCol="0" anchor="t">
            <a:spAutoFit/>
          </a:bodyPr>
          <a:lstStyle/>
          <a:p>
            <a:pPr marL="0" marR="0" lvl="0" indent="0" algn="ctr" defTabSz="457200" rtl="0" eaLnBrk="1" fontAlgn="auto" latinLnBrk="0" hangingPunct="1">
              <a:lnSpc>
                <a:spcPts val="2123"/>
              </a:lnSpc>
              <a:spcBef>
                <a:spcPts val="0"/>
              </a:spcBef>
              <a:spcAft>
                <a:spcPts val="0"/>
              </a:spcAft>
              <a:buClrTx/>
              <a:buSzTx/>
              <a:buFontTx/>
              <a:buNone/>
              <a:tabLst/>
              <a:defRPr/>
            </a:pPr>
            <a:endParaRPr kumimoji="0" sz="4000" b="0" i="0" u="none" strike="noStrike" kern="1200" cap="none" spc="0" normalizeH="0" baseline="0" noProof="0" dirty="0">
              <a:ln>
                <a:noFill/>
              </a:ln>
              <a:solidFill>
                <a:prstClr val="black"/>
              </a:solidFill>
              <a:effectLst/>
              <a:uLnTx/>
              <a:uFillTx/>
              <a:ea typeface="+mn-ea"/>
              <a:cs typeface="+mn-cs"/>
            </a:endParaRPr>
          </a:p>
          <a:p>
            <a:pPr marL="0" marR="0" lvl="0" indent="0" algn="ctr" defTabSz="457200" rtl="0" eaLnBrk="1" fontAlgn="auto" latinLnBrk="0" hangingPunct="1">
              <a:lnSpc>
                <a:spcPts val="5074"/>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Cambios</a:t>
            </a:r>
            <a:r>
              <a:rPr kumimoji="0" lang="en-US" sz="4000" b="0" i="0" u="none" strike="noStrike" kern="1200" cap="none" spc="0" normalizeH="0" baseline="0" noProof="0" dirty="0">
                <a:ln>
                  <a:noFill/>
                </a:ln>
                <a:solidFill>
                  <a:srgbClr val="FFFFFF"/>
                </a:solidFill>
                <a:effectLst/>
                <a:uLnTx/>
                <a:uFillTx/>
                <a:ea typeface="+mn-ea"/>
                <a:cs typeface="+mn-cs"/>
              </a:rPr>
              <a:t> lentos</a:t>
            </a:r>
          </a:p>
          <a:p>
            <a:pPr marL="0" marR="0" lvl="0" indent="0" algn="ctr" defTabSz="457200" rtl="0" eaLnBrk="1" fontAlgn="auto" latinLnBrk="0" hangingPunct="1">
              <a:lnSpc>
                <a:spcPts val="455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ea typeface="+mn-ea"/>
                <a:cs typeface="+mn-cs"/>
              </a:rPr>
              <a:t>Media de </a:t>
            </a:r>
            <a:r>
              <a:rPr kumimoji="0" lang="en-US" sz="4000" b="0" i="0" u="none" strike="noStrike" kern="1200" cap="none" spc="0" normalizeH="0" baseline="0" noProof="0" dirty="0" err="1">
                <a:ln>
                  <a:noFill/>
                </a:ln>
                <a:solidFill>
                  <a:srgbClr val="FFFFFF"/>
                </a:solidFill>
                <a:effectLst/>
                <a:uLnTx/>
                <a:uFillTx/>
                <a:ea typeface="+mn-ea"/>
                <a:cs typeface="+mn-cs"/>
              </a:rPr>
              <a:t>mediciones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simultáneas</a:t>
            </a:r>
            <a:r>
              <a:rPr kumimoji="0" lang="en-US" sz="4000" b="0" i="0" u="none" strike="noStrike" kern="1200" cap="none" spc="0" normalizeH="0" baseline="0" noProof="0" dirty="0">
                <a:ln>
                  <a:noFill/>
                </a:ln>
                <a:solidFill>
                  <a:srgbClr val="FFFFFF"/>
                </a:solidFill>
                <a:effectLst/>
                <a:uLnTx/>
                <a:uFillTx/>
                <a:ea typeface="+mn-ea"/>
                <a:cs typeface="+mn-cs"/>
              </a:rPr>
              <a:t> de EDA </a:t>
            </a:r>
            <a:r>
              <a:rPr kumimoji="0" lang="en-US" sz="4000" b="0" i="0" u="none" strike="noStrike" kern="1200" cap="none" spc="0" normalizeH="0" baseline="0" noProof="0" dirty="0" err="1">
                <a:ln>
                  <a:noFill/>
                </a:ln>
                <a:solidFill>
                  <a:srgbClr val="FFFFFF"/>
                </a:solidFill>
                <a:effectLst/>
                <a:uLnTx/>
                <a:uFillTx/>
                <a:ea typeface="+mn-ea"/>
                <a:cs typeface="+mn-cs"/>
              </a:rPr>
              <a:t>durante</a:t>
            </a: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eventos</a:t>
            </a:r>
            <a:r>
              <a:rPr kumimoji="0" lang="en-US" sz="4000" b="0" i="0" u="none" strike="noStrike" kern="1200" cap="none" spc="0" normalizeH="0" baseline="0" noProof="0" dirty="0">
                <a:ln>
                  <a:noFill/>
                </a:ln>
                <a:solidFill>
                  <a:srgbClr val="FFFFFF"/>
                </a:solidFill>
                <a:effectLst/>
                <a:uLnTx/>
                <a:uFillTx/>
                <a:ea typeface="+mn-ea"/>
                <a:cs typeface="+mn-cs"/>
              </a:rPr>
              <a:t> sin </a:t>
            </a:r>
            <a:r>
              <a:rPr kumimoji="0" lang="en-US" sz="4000" b="0" i="0" u="none" strike="noStrike" kern="1200" cap="none" spc="0" normalizeH="0" baseline="0" noProof="0" dirty="0" err="1">
                <a:ln>
                  <a:noFill/>
                </a:ln>
                <a:solidFill>
                  <a:srgbClr val="FFFFFF"/>
                </a:solidFill>
                <a:effectLst/>
                <a:uLnTx/>
                <a:uFillTx/>
                <a:ea typeface="+mn-ea"/>
                <a:cs typeface="+mn-cs"/>
              </a:rPr>
              <a:t>estímulos</a:t>
            </a:r>
            <a:r>
              <a:rPr kumimoji="0" lang="en-US" sz="4000" b="0" i="0" u="none" strike="noStrike" kern="1200" cap="none" spc="0" normalizeH="0" baseline="0" noProof="0" dirty="0">
                <a:ln>
                  <a:noFill/>
                </a:ln>
                <a:solidFill>
                  <a:srgbClr val="FFFFFF"/>
                </a:solidFill>
                <a:effectLst/>
                <a:uLnTx/>
                <a:uFillTx/>
                <a:ea typeface="+mn-ea"/>
                <a:cs typeface="+mn-cs"/>
              </a:rPr>
              <a:t> y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reposo</a:t>
            </a:r>
            <a:endParaRPr kumimoji="0" lang="en-US" sz="4000"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23848606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CARACTERÍSTICAS DE LA SEÑAL</a:t>
            </a:r>
          </a:p>
        </p:txBody>
      </p:sp>
      <p:sp>
        <p:nvSpPr>
          <p:cNvPr id="4" name="TextBox 4"/>
          <p:cNvSpPr txBox="1"/>
          <p:nvPr/>
        </p:nvSpPr>
        <p:spPr>
          <a:xfrm>
            <a:off x="528209" y="9501320"/>
            <a:ext cx="5605594" cy="396239"/>
          </a:xfrm>
          <a:prstGeom prst="rect">
            <a:avLst/>
          </a:prstGeom>
        </p:spPr>
        <p:txBody>
          <a:bodyPr lIns="0" tIns="0" rIns="0" bIns="0" rtlCol="0" anchor="t">
            <a:spAutoFit/>
          </a:bodyPr>
          <a:lstStyle/>
          <a:p>
            <a:pPr marL="0" marR="0" lvl="0" indent="0" algn="l" defTabSz="457200" rtl="0" eaLnBrk="1" fontAlgn="auto" latinLnBrk="0" hangingPunct="1">
              <a:lnSpc>
                <a:spcPts val="336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Open Sans Light"/>
                <a:ea typeface="+mn-ea"/>
                <a:cs typeface="+mn-cs"/>
              </a:rPr>
              <a:t>(Posada-Quintero H &amp; Chon K, 2020)</a:t>
            </a:r>
          </a:p>
        </p:txBody>
      </p:sp>
      <p:sp>
        <p:nvSpPr>
          <p:cNvPr id="5" name="TextBox 5"/>
          <p:cNvSpPr txBox="1"/>
          <p:nvPr/>
        </p:nvSpPr>
        <p:spPr>
          <a:xfrm>
            <a:off x="1972714" y="3456967"/>
            <a:ext cx="14342571" cy="859917"/>
          </a:xfrm>
          <a:prstGeom prst="rect">
            <a:avLst/>
          </a:prstGeom>
        </p:spPr>
        <p:txBody>
          <a:bodyPr lIns="0" tIns="0" rIns="0" bIns="0" rtlCol="0" anchor="t">
            <a:spAutoFit/>
          </a:bodyPr>
          <a:lstStyle/>
          <a:p>
            <a:pPr marL="0" marR="0" lvl="0" indent="0" algn="ctr" defTabSz="457200" rtl="0" eaLnBrk="1" fontAlgn="auto" latinLnBrk="0" hangingPunct="1">
              <a:lnSpc>
                <a:spcPts val="5663"/>
              </a:lnSpc>
              <a:spcBef>
                <a:spcPts val="0"/>
              </a:spcBef>
              <a:spcAft>
                <a:spcPts val="0"/>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Agrandir Narrow Bold"/>
                <a:ea typeface="+mn-ea"/>
                <a:cs typeface="+mn-cs"/>
              </a:rPr>
              <a:t>NSSCRs = nonspecific skin conductance responses</a:t>
            </a:r>
          </a:p>
        </p:txBody>
      </p:sp>
      <p:sp>
        <p:nvSpPr>
          <p:cNvPr id="6" name="TextBox 6"/>
          <p:cNvSpPr txBox="1"/>
          <p:nvPr/>
        </p:nvSpPr>
        <p:spPr>
          <a:xfrm>
            <a:off x="2315473" y="4651251"/>
            <a:ext cx="13657053" cy="2447036"/>
          </a:xfrm>
          <a:prstGeom prst="rect">
            <a:avLst/>
          </a:prstGeom>
        </p:spPr>
        <p:txBody>
          <a:bodyPr lIns="0" tIns="0" rIns="0" bIns="0" rtlCol="0" anchor="t">
            <a:spAutoFit/>
          </a:bodyPr>
          <a:lstStyle/>
          <a:p>
            <a:pPr marL="0" marR="0" lvl="0" indent="0" algn="ctr" defTabSz="457200" rtl="0" eaLnBrk="1" fontAlgn="auto" latinLnBrk="0" hangingPunct="1">
              <a:lnSpc>
                <a:spcPts val="2123"/>
              </a:lnSpc>
              <a:spcBef>
                <a:spcPts val="0"/>
              </a:spcBef>
              <a:spcAft>
                <a:spcPts val="0"/>
              </a:spcAft>
              <a:buClrTx/>
              <a:buSzTx/>
              <a:buFontTx/>
              <a:buNone/>
              <a:tabLst/>
              <a:defRPr/>
            </a:pPr>
            <a:endParaRPr kumimoji="0" sz="4000" b="0" i="0" u="none" strike="noStrike" kern="1200" cap="none" spc="0" normalizeH="0" baseline="0" noProof="0" dirty="0">
              <a:ln>
                <a:noFill/>
              </a:ln>
              <a:solidFill>
                <a:prstClr val="black"/>
              </a:solidFill>
              <a:effectLst/>
              <a:uLnTx/>
              <a:uFillTx/>
              <a:ea typeface="+mn-ea"/>
              <a:cs typeface="+mn-cs"/>
            </a:endParaRPr>
          </a:p>
          <a:p>
            <a:pPr marL="0" marR="0" lvl="0" indent="0" algn="ctr" defTabSz="457200" rtl="0" eaLnBrk="1" fontAlgn="auto" latinLnBrk="0" hangingPunct="1">
              <a:lnSpc>
                <a:spcPts val="5074"/>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Cantidad</a:t>
            </a:r>
            <a:r>
              <a:rPr kumimoji="0" lang="en-US" sz="4000" b="0" i="0" u="none" strike="noStrike" kern="1200" cap="none" spc="0" normalizeH="0" baseline="0" noProof="0" dirty="0">
                <a:ln>
                  <a:noFill/>
                </a:ln>
                <a:solidFill>
                  <a:srgbClr val="FFFFFF"/>
                </a:solidFill>
                <a:effectLst/>
                <a:uLnTx/>
                <a:uFillTx/>
                <a:ea typeface="+mn-ea"/>
                <a:cs typeface="+mn-cs"/>
              </a:rPr>
              <a:t> de SCRs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un </a:t>
            </a:r>
            <a:r>
              <a:rPr kumimoji="0" lang="en-US" sz="4000" b="0" i="0" u="none" strike="noStrike" kern="1200" cap="none" spc="0" normalizeH="0" baseline="0" noProof="0" dirty="0" err="1">
                <a:ln>
                  <a:noFill/>
                </a:ln>
                <a:solidFill>
                  <a:srgbClr val="FFFFFF"/>
                </a:solidFill>
                <a:effectLst/>
                <a:uLnTx/>
                <a:uFillTx/>
                <a:ea typeface="+mn-ea"/>
                <a:cs typeface="+mn-cs"/>
              </a:rPr>
              <a:t>período</a:t>
            </a:r>
            <a:r>
              <a:rPr kumimoji="0" lang="en-US" sz="4000" b="0" i="0" u="none" strike="noStrike" kern="1200" cap="none" spc="0" normalizeH="0" baseline="0" noProof="0" dirty="0">
                <a:ln>
                  <a:noFill/>
                </a:ln>
                <a:solidFill>
                  <a:srgbClr val="FFFFFF"/>
                </a:solidFill>
                <a:effectLst/>
                <a:uLnTx/>
                <a:uFillTx/>
                <a:ea typeface="+mn-ea"/>
                <a:cs typeface="+mn-cs"/>
              </a:rPr>
              <a:t> sin </a:t>
            </a:r>
            <a:r>
              <a:rPr kumimoji="0" lang="en-US" sz="4000" b="0" i="0" u="none" strike="noStrike" kern="1200" cap="none" spc="0" normalizeH="0" baseline="0" noProof="0" dirty="0" err="1">
                <a:ln>
                  <a:noFill/>
                </a:ln>
                <a:solidFill>
                  <a:srgbClr val="FFFFFF"/>
                </a:solidFill>
                <a:effectLst/>
                <a:uLnTx/>
                <a:uFillTx/>
                <a:ea typeface="+mn-ea"/>
                <a:cs typeface="+mn-cs"/>
              </a:rPr>
              <a:t>estímulos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específicos</a:t>
            </a: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455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ea typeface="+mn-ea"/>
              <a:cs typeface="+mn-cs"/>
            </a:endParaRPr>
          </a:p>
          <a:p>
            <a:pPr marL="0" marR="0" lvl="0" indent="0" algn="ctr" defTabSz="457200" rtl="0" eaLnBrk="1" fontAlgn="auto" latinLnBrk="0" hangingPunct="1">
              <a:lnSpc>
                <a:spcPts val="35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FFFF"/>
                </a:solidFill>
                <a:effectLst/>
                <a:uLnTx/>
                <a:uFillTx/>
                <a:ea typeface="+mn-ea"/>
                <a:cs typeface="+mn-cs"/>
              </a:rPr>
              <a:t>Fluctuaciones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espontáneas</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EDA </a:t>
            </a:r>
            <a:r>
              <a:rPr kumimoji="0" lang="en-US" sz="4000" b="0" i="0" u="none" strike="noStrike" kern="1200" cap="none" spc="0" normalizeH="0" baseline="0" noProof="0" dirty="0" err="1">
                <a:ln>
                  <a:noFill/>
                </a:ln>
                <a:solidFill>
                  <a:srgbClr val="FFFFFF"/>
                </a:solidFill>
                <a:effectLst/>
                <a:uLnTx/>
                <a:uFillTx/>
                <a:ea typeface="+mn-ea"/>
                <a:cs typeface="+mn-cs"/>
              </a:rPr>
              <a:t>en</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presencia</a:t>
            </a:r>
            <a:r>
              <a:rPr kumimoji="0" lang="en-US" sz="4000" b="0" i="0" u="none" strike="noStrike" kern="1200" cap="none" spc="0" normalizeH="0" baseline="0" noProof="0" dirty="0">
                <a:ln>
                  <a:noFill/>
                </a:ln>
                <a:solidFill>
                  <a:srgbClr val="FFFFFF"/>
                </a:solidFill>
                <a:effectLst/>
                <a:uLnTx/>
                <a:uFillTx/>
                <a:ea typeface="+mn-ea"/>
                <a:cs typeface="+mn-cs"/>
              </a:rPr>
              <a:t> de un </a:t>
            </a:r>
            <a:r>
              <a:rPr kumimoji="0" lang="en-US" sz="4000" b="0" i="0" u="none" strike="noStrike" kern="1200" cap="none" spc="0" normalizeH="0" baseline="0" noProof="0" dirty="0" err="1">
                <a:ln>
                  <a:noFill/>
                </a:ln>
                <a:solidFill>
                  <a:srgbClr val="FFFFFF"/>
                </a:solidFill>
                <a:effectLst/>
                <a:uLnTx/>
                <a:uFillTx/>
                <a:ea typeface="+mn-ea"/>
                <a:cs typeface="+mn-cs"/>
              </a:rPr>
              <a:t>estímulo</a:t>
            </a:r>
            <a:r>
              <a:rPr kumimoji="0" lang="en-US" sz="4000" b="0" i="0" u="none" strike="noStrike" kern="1200" cap="none" spc="0" normalizeH="0" baseline="0" noProof="0" dirty="0">
                <a:ln>
                  <a:noFill/>
                </a:ln>
                <a:solidFill>
                  <a:srgbClr val="FFFFFF"/>
                </a:solidFill>
                <a:effectLst/>
                <a:uLnTx/>
                <a:uFillTx/>
                <a:ea typeface="+mn-ea"/>
                <a:cs typeface="+mn-cs"/>
              </a:rPr>
              <a:t> </a:t>
            </a:r>
            <a:r>
              <a:rPr kumimoji="0" lang="en-US" sz="4000" b="0" i="0" u="none" strike="noStrike" kern="1200" cap="none" spc="0" normalizeH="0" baseline="0" noProof="0" dirty="0" err="1">
                <a:ln>
                  <a:noFill/>
                </a:ln>
                <a:solidFill>
                  <a:srgbClr val="FFFFFF"/>
                </a:solidFill>
                <a:effectLst/>
                <a:uLnTx/>
                <a:uFillTx/>
                <a:ea typeface="+mn-ea"/>
                <a:cs typeface="+mn-cs"/>
              </a:rPr>
              <a:t>sostenido</a:t>
            </a:r>
            <a:r>
              <a:rPr kumimoji="0" lang="en-US" sz="4000" b="0" i="0" u="none" strike="noStrike" kern="1200" cap="none" spc="0" normalizeH="0" baseline="0" noProof="0" dirty="0">
                <a:ln>
                  <a:noFill/>
                </a:ln>
                <a:solidFill>
                  <a:srgbClr val="FFFFFF"/>
                </a:solidFill>
                <a:effectLst/>
                <a:uLnTx/>
                <a:uFillTx/>
                <a:ea typeface="+mn-ea"/>
                <a:cs typeface="+mn-cs"/>
              </a:rPr>
              <a:t> continuo </a:t>
            </a:r>
            <a:r>
              <a:rPr kumimoji="0" lang="en-US" sz="4000" b="0" i="0" u="none" strike="noStrike" kern="1200" cap="none" spc="0" normalizeH="0" baseline="0" noProof="0" dirty="0" err="1">
                <a:ln>
                  <a:noFill/>
                </a:ln>
                <a:solidFill>
                  <a:srgbClr val="FFFFFF"/>
                </a:solidFill>
                <a:effectLst/>
                <a:uLnTx/>
                <a:uFillTx/>
                <a:ea typeface="+mn-ea"/>
                <a:cs typeface="+mn-cs"/>
              </a:rPr>
              <a:t>durante</a:t>
            </a:r>
            <a:r>
              <a:rPr kumimoji="0" lang="en-US" sz="4000" b="0" i="0" u="none" strike="noStrike" kern="1200" cap="none" spc="0" normalizeH="0" baseline="0" noProof="0" dirty="0">
                <a:ln>
                  <a:noFill/>
                </a:ln>
                <a:solidFill>
                  <a:srgbClr val="FFFFFF"/>
                </a:solidFill>
                <a:effectLst/>
                <a:uLnTx/>
                <a:uFillTx/>
                <a:ea typeface="+mn-ea"/>
                <a:cs typeface="+mn-cs"/>
              </a:rPr>
              <a:t> un </a:t>
            </a:r>
            <a:r>
              <a:rPr kumimoji="0" lang="en-US" sz="4000" b="0" i="0" u="none" strike="noStrike" kern="1200" cap="none" spc="0" normalizeH="0" baseline="0" noProof="0" dirty="0" err="1">
                <a:ln>
                  <a:noFill/>
                </a:ln>
                <a:solidFill>
                  <a:srgbClr val="FFFFFF"/>
                </a:solidFill>
                <a:effectLst/>
                <a:uLnTx/>
                <a:uFillTx/>
                <a:ea typeface="+mn-ea"/>
                <a:cs typeface="+mn-cs"/>
              </a:rPr>
              <a:t>período</a:t>
            </a:r>
            <a:r>
              <a:rPr kumimoji="0" lang="en-US" sz="4000" b="0" i="0" u="none" strike="noStrike" kern="1200" cap="none" spc="0" normalizeH="0" baseline="0" noProof="0" dirty="0">
                <a:ln>
                  <a:noFill/>
                </a:ln>
                <a:solidFill>
                  <a:srgbClr val="FFFFFF"/>
                </a:solidFill>
                <a:effectLst/>
                <a:uLnTx/>
                <a:uFillTx/>
                <a:ea typeface="+mn-ea"/>
                <a:cs typeface="+mn-cs"/>
              </a:rPr>
              <a:t> de </a:t>
            </a:r>
            <a:r>
              <a:rPr kumimoji="0" lang="en-US" sz="4000" b="0" i="0" u="none" strike="noStrike" kern="1200" cap="none" spc="0" normalizeH="0" baseline="0" noProof="0" dirty="0" err="1">
                <a:ln>
                  <a:noFill/>
                </a:ln>
                <a:solidFill>
                  <a:srgbClr val="FFFFFF"/>
                </a:solidFill>
                <a:effectLst/>
                <a:uLnTx/>
                <a:uFillTx/>
                <a:ea typeface="+mn-ea"/>
                <a:cs typeface="+mn-cs"/>
              </a:rPr>
              <a:t>tiempo</a:t>
            </a:r>
            <a:endParaRPr kumimoji="0" lang="en-US" sz="4000" b="0"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38790640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74868" y="3726283"/>
            <a:ext cx="5191634" cy="847560"/>
            <a:chOff x="0" y="0"/>
            <a:chExt cx="1367344" cy="223226"/>
          </a:xfrm>
        </p:grpSpPr>
        <p:sp>
          <p:nvSpPr>
            <p:cNvPr id="3" name="Freeform 3"/>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00C4CC"/>
            </a:solidFill>
            <a:ln cap="rnd">
              <a:noFill/>
              <a:prstDash val="solid"/>
              <a:round/>
            </a:ln>
          </p:spPr>
        </p:sp>
        <p:sp>
          <p:nvSpPr>
            <p:cNvPr id="4" name="TextBox 4"/>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ELIMINACIÓN DEL RUIDO</a:t>
              </a:r>
            </a:p>
          </p:txBody>
        </p:sp>
      </p:grpSp>
      <p:grpSp>
        <p:nvGrpSpPr>
          <p:cNvPr id="5" name="Group 5"/>
          <p:cNvGrpSpPr/>
          <p:nvPr/>
        </p:nvGrpSpPr>
        <p:grpSpPr>
          <a:xfrm>
            <a:off x="6548863" y="3726283"/>
            <a:ext cx="5191634" cy="847560"/>
            <a:chOff x="0" y="0"/>
            <a:chExt cx="1367344" cy="223226"/>
          </a:xfrm>
        </p:grpSpPr>
        <p:sp>
          <p:nvSpPr>
            <p:cNvPr id="6" name="Freeform 6"/>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FFDE59"/>
            </a:solidFill>
          </p:spPr>
        </p:sp>
        <p:sp>
          <p:nvSpPr>
            <p:cNvPr id="7" name="TextBox 7"/>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NORMALIZACIÓN</a:t>
              </a:r>
            </a:p>
          </p:txBody>
        </p:sp>
      </p:grpSp>
      <p:grpSp>
        <p:nvGrpSpPr>
          <p:cNvPr id="8" name="Group 8"/>
          <p:cNvGrpSpPr/>
          <p:nvPr/>
        </p:nvGrpSpPr>
        <p:grpSpPr>
          <a:xfrm>
            <a:off x="12121497" y="3726283"/>
            <a:ext cx="5191634" cy="847560"/>
            <a:chOff x="0" y="0"/>
            <a:chExt cx="1367344" cy="223226"/>
          </a:xfrm>
        </p:grpSpPr>
        <p:sp>
          <p:nvSpPr>
            <p:cNvPr id="9" name="Freeform 9"/>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01558A"/>
            </a:solidFill>
          </p:spPr>
        </p:sp>
        <p:sp>
          <p:nvSpPr>
            <p:cNvPr id="10" name="TextBox 10"/>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EXTRACCIÓN DE CARACTS</a:t>
              </a:r>
            </a:p>
          </p:txBody>
        </p:sp>
      </p:grpSp>
      <p:grpSp>
        <p:nvGrpSpPr>
          <p:cNvPr id="11" name="Group 11"/>
          <p:cNvGrpSpPr/>
          <p:nvPr/>
        </p:nvGrpSpPr>
        <p:grpSpPr>
          <a:xfrm>
            <a:off x="896030" y="6040693"/>
            <a:ext cx="16497300" cy="3086100"/>
            <a:chOff x="0" y="0"/>
            <a:chExt cx="4344968" cy="812800"/>
          </a:xfrm>
        </p:grpSpPr>
        <p:sp>
          <p:nvSpPr>
            <p:cNvPr id="12" name="Freeform 12"/>
            <p:cNvSpPr/>
            <p:nvPr/>
          </p:nvSpPr>
          <p:spPr>
            <a:xfrm>
              <a:off x="0" y="0"/>
              <a:ext cx="4344968" cy="812800"/>
            </a:xfrm>
            <a:custGeom>
              <a:avLst/>
              <a:gdLst/>
              <a:ahLst/>
              <a:cxnLst/>
              <a:rect l="l" t="t" r="r" b="b"/>
              <a:pathLst>
                <a:path w="4344968" h="812800">
                  <a:moveTo>
                    <a:pt x="23933" y="0"/>
                  </a:moveTo>
                  <a:lnTo>
                    <a:pt x="4321034" y="0"/>
                  </a:lnTo>
                  <a:cubicBezTo>
                    <a:pt x="4334252" y="0"/>
                    <a:pt x="4344968" y="10715"/>
                    <a:pt x="4344968" y="23933"/>
                  </a:cubicBezTo>
                  <a:lnTo>
                    <a:pt x="4344968" y="788867"/>
                  </a:lnTo>
                  <a:cubicBezTo>
                    <a:pt x="4344968" y="795214"/>
                    <a:pt x="4342446" y="801302"/>
                    <a:pt x="4337958" y="805790"/>
                  </a:cubicBezTo>
                  <a:cubicBezTo>
                    <a:pt x="4333469" y="810278"/>
                    <a:pt x="4327382" y="812800"/>
                    <a:pt x="4321034" y="812800"/>
                  </a:cubicBezTo>
                  <a:lnTo>
                    <a:pt x="23933" y="812800"/>
                  </a:lnTo>
                  <a:cubicBezTo>
                    <a:pt x="10715" y="812800"/>
                    <a:pt x="0" y="802085"/>
                    <a:pt x="0" y="788867"/>
                  </a:cubicBezTo>
                  <a:lnTo>
                    <a:pt x="0" y="23933"/>
                  </a:lnTo>
                  <a:cubicBezTo>
                    <a:pt x="0" y="10715"/>
                    <a:pt x="10715" y="0"/>
                    <a:pt x="23933" y="0"/>
                  </a:cubicBezTo>
                  <a:close/>
                </a:path>
              </a:pathLst>
            </a:custGeom>
            <a:solidFill>
              <a:srgbClr val="FFFFFF"/>
            </a:solidFill>
          </p:spPr>
        </p:sp>
        <p:sp>
          <p:nvSpPr>
            <p:cNvPr id="13" name="TextBox 13"/>
            <p:cNvSpPr txBox="1"/>
            <p:nvPr/>
          </p:nvSpPr>
          <p:spPr>
            <a:xfrm>
              <a:off x="0" y="-266700"/>
              <a:ext cx="4344968" cy="1079500"/>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 name="Freeform 14"/>
          <p:cNvSpPr/>
          <p:nvPr/>
        </p:nvSpPr>
        <p:spPr>
          <a:xfrm>
            <a:off x="1219731" y="6040693"/>
            <a:ext cx="15849899" cy="3054408"/>
          </a:xfrm>
          <a:custGeom>
            <a:avLst/>
            <a:gdLst/>
            <a:ahLst/>
            <a:cxnLst/>
            <a:rect l="l" t="t" r="r" b="b"/>
            <a:pathLst>
              <a:path w="15849899" h="3054408">
                <a:moveTo>
                  <a:pt x="0" y="0"/>
                </a:moveTo>
                <a:lnTo>
                  <a:pt x="15849899" y="0"/>
                </a:lnTo>
                <a:lnTo>
                  <a:pt x="15849899" y="3054408"/>
                </a:lnTo>
                <a:lnTo>
                  <a:pt x="0" y="3054408"/>
                </a:lnTo>
                <a:lnTo>
                  <a:pt x="0" y="0"/>
                </a:lnTo>
                <a:close/>
              </a:path>
            </a:pathLst>
          </a:custGeom>
          <a:blipFill>
            <a:blip r:embed="rId2"/>
            <a:stretch>
              <a:fillRect/>
            </a:stretch>
          </a:blipFill>
        </p:spPr>
      </p:sp>
      <p:sp>
        <p:nvSpPr>
          <p:cNvPr id="15" name="TextBox 15"/>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16" name="TextBox 16"/>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Tree>
    <p:extLst>
      <p:ext uri="{BB962C8B-B14F-4D97-AF65-F5344CB8AC3E}">
        <p14:creationId xmlns:p14="http://schemas.microsoft.com/office/powerpoint/2010/main" val="1002257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1"/>
          <p:cNvSpPr txBox="1"/>
          <p:nvPr/>
        </p:nvSpPr>
        <p:spPr>
          <a:xfrm>
            <a:off x="1914873" y="5097718"/>
            <a:ext cx="3311624" cy="3565524"/>
          </a:xfrm>
          <a:prstGeom prst="rect">
            <a:avLst/>
          </a:prstGeom>
        </p:spPr>
        <p:txBody>
          <a:bodyPr lIns="0" tIns="0" rIns="0" bIns="0" rtlCol="0" anchor="t">
            <a:spAutoFit/>
          </a:bodyPr>
          <a:lstStyle/>
          <a:p>
            <a:pPr marL="0" marR="0" lvl="0" indent="0" algn="ctr" defTabSz="457200" rtl="0" eaLnBrk="1" fontAlgn="auto" latinLnBrk="0" hangingPunct="1">
              <a:lnSpc>
                <a:spcPts val="6300"/>
              </a:lnSpc>
              <a:spcBef>
                <a:spcPts val="0"/>
              </a:spcBef>
              <a:spcAft>
                <a:spcPts val="0"/>
              </a:spcAft>
              <a:buClrTx/>
              <a:buSzTx/>
              <a:buFontTx/>
              <a:buNone/>
              <a:tabLst/>
              <a:defRPr/>
            </a:pPr>
            <a:r>
              <a:rPr kumimoji="0" lang="en-US" sz="4500" b="0" i="0" u="none" strike="noStrike" kern="1200" cap="none" spc="0" normalizeH="0" baseline="0" noProof="0">
                <a:ln>
                  <a:noFill/>
                </a:ln>
                <a:solidFill>
                  <a:srgbClr val="FFFFFF"/>
                </a:solidFill>
                <a:effectLst/>
                <a:uLnTx/>
                <a:uFillTx/>
                <a:latin typeface="Open Sans Bold"/>
                <a:ea typeface="+mn-ea"/>
                <a:cs typeface="+mn-cs"/>
              </a:rPr>
              <a:t>Smoothing</a:t>
            </a: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1399"/>
              </a:lnSpc>
              <a:spcBef>
                <a:spcPts val="0"/>
              </a:spcBef>
              <a:spcAft>
                <a:spcPts val="0"/>
              </a:spcAft>
              <a:buClrTx/>
              <a:buSzTx/>
              <a:buFontTx/>
              <a:buNone/>
              <a:tabLst/>
              <a:defRPr/>
            </a:pPr>
            <a:endParaRPr kumimoji="0" lang="en-US" sz="4500" b="0" i="0" u="none" strike="noStrike" kern="1200" cap="none" spc="0" normalizeH="0" baseline="0" noProof="0">
              <a:ln>
                <a:noFill/>
              </a:ln>
              <a:solidFill>
                <a:srgbClr val="FFFFFF"/>
              </a:solidFill>
              <a:effectLst/>
              <a:uLnTx/>
              <a:uFillTx/>
              <a:latin typeface="Open Sans Bold"/>
              <a:ea typeface="+mn-ea"/>
              <a:cs typeface="+mn-cs"/>
            </a:endParaRPr>
          </a:p>
          <a:p>
            <a:pPr marL="0" marR="0" lvl="0" indent="0" algn="ctr" defTabSz="4572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a:ea typeface="+mn-ea"/>
                <a:cs typeface="+mn-cs"/>
              </a:rPr>
              <a:t>Moving Average</a:t>
            </a:r>
          </a:p>
          <a:p>
            <a:pPr marL="0" marR="0" lvl="0" indent="0" algn="ctr" defTabSz="457200" rtl="0" eaLnBrk="1" fontAlgn="auto" latinLnBrk="0" hangingPunct="1">
              <a:lnSpc>
                <a:spcPts val="49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a:ea typeface="+mn-ea"/>
                <a:cs typeface="+mn-cs"/>
              </a:rPr>
              <a:t>(N=1s)</a:t>
            </a:r>
          </a:p>
        </p:txBody>
      </p:sp>
      <p:sp>
        <p:nvSpPr>
          <p:cNvPr id="12" name="Freeform 12"/>
          <p:cNvSpPr/>
          <p:nvPr/>
        </p:nvSpPr>
        <p:spPr>
          <a:xfrm rot="5400000">
            <a:off x="2906315" y="6362913"/>
            <a:ext cx="1328741" cy="684301"/>
          </a:xfrm>
          <a:custGeom>
            <a:avLst/>
            <a:gdLst/>
            <a:ahLst/>
            <a:cxnLst/>
            <a:rect l="l" t="t" r="r" b="b"/>
            <a:pathLst>
              <a:path w="1328741" h="684301">
                <a:moveTo>
                  <a:pt x="0" y="0"/>
                </a:moveTo>
                <a:lnTo>
                  <a:pt x="1328741" y="0"/>
                </a:lnTo>
                <a:lnTo>
                  <a:pt x="1328741" y="684301"/>
                </a:lnTo>
                <a:lnTo>
                  <a:pt x="0" y="68430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3" name="TextBox 13"/>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14" name="TextBox 14"/>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
        <p:nvSpPr>
          <p:cNvPr id="15" name="TextBox 15"/>
          <p:cNvSpPr txBox="1"/>
          <p:nvPr/>
        </p:nvSpPr>
        <p:spPr>
          <a:xfrm>
            <a:off x="667017" y="9498402"/>
            <a:ext cx="8973245" cy="264160"/>
          </a:xfrm>
          <a:prstGeom prst="rect">
            <a:avLst/>
          </a:prstGeom>
        </p:spPr>
        <p:txBody>
          <a:bodyPr lIns="0" tIns="0" rIns="0" bIns="0" rtlCol="0" anchor="t">
            <a:spAutoFit/>
          </a:bodyPr>
          <a:lstStyle/>
          <a:p>
            <a:pPr marL="0" marR="0" lvl="0" indent="0" algn="ctr" defTabSz="4572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Open Sans Light"/>
                <a:ea typeface="+mn-ea"/>
                <a:cs typeface="+mn-cs"/>
              </a:rPr>
              <a:t>Handler, T. Real-Time Prediction of Cognitive Load Level and Stress Based on GSR and ECG Signals.</a:t>
            </a:r>
          </a:p>
        </p:txBody>
      </p:sp>
      <p:grpSp>
        <p:nvGrpSpPr>
          <p:cNvPr id="35" name="Group 2"/>
          <p:cNvGrpSpPr/>
          <p:nvPr/>
        </p:nvGrpSpPr>
        <p:grpSpPr>
          <a:xfrm>
            <a:off x="974868" y="3726283"/>
            <a:ext cx="5191634" cy="847560"/>
            <a:chOff x="0" y="0"/>
            <a:chExt cx="1367344" cy="223226"/>
          </a:xfrm>
        </p:grpSpPr>
        <p:sp>
          <p:nvSpPr>
            <p:cNvPr id="36" name="Freeform 3"/>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00C4CC"/>
            </a:solidFill>
            <a:ln cap="rnd">
              <a:noFill/>
              <a:prstDash val="solid"/>
              <a:round/>
            </a:ln>
          </p:spPr>
        </p:sp>
        <p:sp>
          <p:nvSpPr>
            <p:cNvPr id="37" name="TextBox 4"/>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ELIMINACIÓN DEL RUIDO</a:t>
              </a:r>
            </a:p>
          </p:txBody>
        </p:sp>
      </p:grpSp>
      <p:grpSp>
        <p:nvGrpSpPr>
          <p:cNvPr id="38" name="Group 5"/>
          <p:cNvGrpSpPr/>
          <p:nvPr/>
        </p:nvGrpSpPr>
        <p:grpSpPr>
          <a:xfrm>
            <a:off x="6548863" y="3726283"/>
            <a:ext cx="5191634" cy="847560"/>
            <a:chOff x="0" y="0"/>
            <a:chExt cx="1367344" cy="223226"/>
          </a:xfrm>
        </p:grpSpPr>
        <p:sp>
          <p:nvSpPr>
            <p:cNvPr id="39" name="Freeform 6"/>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p:spPr>
        </p:sp>
        <p:sp>
          <p:nvSpPr>
            <p:cNvPr id="40" name="TextBox 7"/>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NORMALIZACIÓN</a:t>
              </a:r>
            </a:p>
          </p:txBody>
        </p:sp>
      </p:grpSp>
      <p:grpSp>
        <p:nvGrpSpPr>
          <p:cNvPr id="41" name="Group 8"/>
          <p:cNvGrpSpPr/>
          <p:nvPr/>
        </p:nvGrpSpPr>
        <p:grpSpPr>
          <a:xfrm>
            <a:off x="12121497" y="3726283"/>
            <a:ext cx="5191634" cy="847560"/>
            <a:chOff x="0" y="0"/>
            <a:chExt cx="1367344" cy="223226"/>
          </a:xfrm>
        </p:grpSpPr>
        <p:sp>
          <p:nvSpPr>
            <p:cNvPr id="42" name="Freeform 9"/>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p:spPr>
        </p:sp>
        <p:sp>
          <p:nvSpPr>
            <p:cNvPr id="43" name="TextBox 10"/>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EXTRACCIÓN DE CARACTS</a:t>
              </a:r>
            </a:p>
          </p:txBody>
        </p:sp>
      </p:grpSp>
    </p:spTree>
    <p:extLst>
      <p:ext uri="{BB962C8B-B14F-4D97-AF65-F5344CB8AC3E}">
        <p14:creationId xmlns:p14="http://schemas.microsoft.com/office/powerpoint/2010/main" val="24222392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Freeform 11"/>
          <p:cNvSpPr/>
          <p:nvPr/>
        </p:nvSpPr>
        <p:spPr>
          <a:xfrm>
            <a:off x="7071986" y="5183443"/>
            <a:ext cx="3779682" cy="1227589"/>
          </a:xfrm>
          <a:custGeom>
            <a:avLst/>
            <a:gdLst/>
            <a:ahLst/>
            <a:cxnLst/>
            <a:rect l="l" t="t" r="r" b="b"/>
            <a:pathLst>
              <a:path w="3779682" h="1227589">
                <a:moveTo>
                  <a:pt x="0" y="0"/>
                </a:moveTo>
                <a:lnTo>
                  <a:pt x="3779683" y="0"/>
                </a:lnTo>
                <a:lnTo>
                  <a:pt x="3779683" y="1227589"/>
                </a:lnTo>
                <a:lnTo>
                  <a:pt x="0" y="1227589"/>
                </a:lnTo>
                <a:lnTo>
                  <a:pt x="0" y="0"/>
                </a:lnTo>
                <a:close/>
              </a:path>
            </a:pathLst>
          </a:custGeom>
          <a:blipFill>
            <a:blip r:embed="rId3"/>
            <a:stretch>
              <a:fillRect/>
            </a:stretch>
          </a:blipFill>
        </p:spPr>
      </p:sp>
      <p:sp>
        <p:nvSpPr>
          <p:cNvPr id="12" name="TextBox 1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01558A"/>
                </a:solidFill>
                <a:effectLst/>
                <a:uLnTx/>
                <a:uFillTx/>
                <a:latin typeface="Agrandir Narrow Bold"/>
                <a:ea typeface="+mn-ea"/>
                <a:cs typeface="+mn-cs"/>
              </a:rPr>
              <a:t>IMPEDANCIA GALVÁNICA DE LA PIEL</a:t>
            </a:r>
          </a:p>
        </p:txBody>
      </p:sp>
      <p:sp>
        <p:nvSpPr>
          <p:cNvPr id="13" name="TextBox 13"/>
          <p:cNvSpPr txBox="1"/>
          <p:nvPr/>
        </p:nvSpPr>
        <p:spPr>
          <a:xfrm>
            <a:off x="6088842" y="6982532"/>
            <a:ext cx="6111677" cy="1934845"/>
          </a:xfrm>
          <a:prstGeom prst="rect">
            <a:avLst/>
          </a:prstGeom>
        </p:spPr>
        <p:txBody>
          <a:bodyPr lIns="0" tIns="0" rIns="0" bIns="0" rtlCol="0" anchor="t">
            <a:spAutoFit/>
          </a:bodyPr>
          <a:lstStyle/>
          <a:p>
            <a:pPr marL="0" marR="0" lvl="0" indent="0" algn="ctr" defTabSz="457200" rtl="0" eaLnBrk="1" fontAlgn="auto" latinLnBrk="0" hangingPunct="1">
              <a:lnSpc>
                <a:spcPts val="308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Italics"/>
                <a:ea typeface="+mn-ea"/>
                <a:cs typeface="+mn-cs"/>
              </a:rPr>
              <a:t>i</a:t>
            </a:r>
            <a:r>
              <a:rPr kumimoji="0" lang="en-US" sz="2200" b="0" i="0" u="none" strike="noStrike" kern="1200" cap="none" spc="0" normalizeH="0" baseline="0" noProof="0">
                <a:ln>
                  <a:noFill/>
                </a:ln>
                <a:solidFill>
                  <a:srgbClr val="FFFFFF"/>
                </a:solidFill>
                <a:effectLst/>
                <a:uLnTx/>
                <a:uFillTx/>
                <a:latin typeface="Open Sans"/>
                <a:ea typeface="+mn-ea"/>
                <a:cs typeface="+mn-cs"/>
              </a:rPr>
              <a:t>: n° de sujeto</a:t>
            </a:r>
          </a:p>
          <a:p>
            <a:pPr marL="0" marR="0" lvl="0" indent="0" algn="ctr" defTabSz="457200" rtl="0" eaLnBrk="1" fontAlgn="auto" latinLnBrk="0" hangingPunct="1">
              <a:lnSpc>
                <a:spcPts val="308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Italics"/>
                <a:ea typeface="+mn-ea"/>
                <a:cs typeface="+mn-cs"/>
              </a:rPr>
              <a:t>Xi'</a:t>
            </a:r>
            <a:r>
              <a:rPr kumimoji="0" lang="en-US" sz="2200" b="0" i="0" u="none" strike="noStrike" kern="1200" cap="none" spc="0" normalizeH="0" baseline="0" noProof="0">
                <a:ln>
                  <a:noFill/>
                </a:ln>
                <a:solidFill>
                  <a:srgbClr val="FFFFFF"/>
                </a:solidFill>
                <a:effectLst/>
                <a:uLnTx/>
                <a:uFillTx/>
                <a:latin typeface="Open Sans"/>
                <a:ea typeface="+mn-ea"/>
                <a:cs typeface="+mn-cs"/>
              </a:rPr>
              <a:t>: señal de GSR normalizada</a:t>
            </a:r>
          </a:p>
          <a:p>
            <a:pPr marL="0" marR="0" lvl="0" indent="0" algn="ctr" defTabSz="457200" rtl="0" eaLnBrk="1" fontAlgn="auto" latinLnBrk="0" hangingPunct="1">
              <a:lnSpc>
                <a:spcPts val="308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Italics"/>
                <a:ea typeface="+mn-ea"/>
                <a:cs typeface="+mn-cs"/>
              </a:rPr>
              <a:t>Xi</a:t>
            </a:r>
            <a:r>
              <a:rPr kumimoji="0" lang="en-US" sz="2200" b="0" i="0" u="none" strike="noStrike" kern="1200" cap="none" spc="0" normalizeH="0" baseline="0" noProof="0">
                <a:ln>
                  <a:noFill/>
                </a:ln>
                <a:solidFill>
                  <a:srgbClr val="FFFFFF"/>
                </a:solidFill>
                <a:effectLst/>
                <a:uLnTx/>
                <a:uFillTx/>
                <a:latin typeface="Open Sans"/>
                <a:ea typeface="+mn-ea"/>
                <a:cs typeface="+mn-cs"/>
              </a:rPr>
              <a:t>: señal de GSR </a:t>
            </a:r>
          </a:p>
          <a:p>
            <a:pPr marL="0" marR="0" lvl="0" indent="0" algn="ctr" defTabSz="457200" rtl="0" eaLnBrk="1" fontAlgn="auto" latinLnBrk="0" hangingPunct="1">
              <a:lnSpc>
                <a:spcPts val="308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Italics"/>
                <a:ea typeface="+mn-ea"/>
                <a:cs typeface="+mn-cs"/>
              </a:rPr>
              <a:t>min</a:t>
            </a:r>
            <a:r>
              <a:rPr kumimoji="0" lang="en-US" sz="2200" b="0" i="0" u="none" strike="noStrike" kern="1200" cap="none" spc="0" normalizeH="0" baseline="0" noProof="0">
                <a:ln>
                  <a:noFill/>
                </a:ln>
                <a:solidFill>
                  <a:srgbClr val="FFFFFF"/>
                </a:solidFill>
                <a:effectLst/>
                <a:uLnTx/>
                <a:uFillTx/>
                <a:latin typeface="Open Sans"/>
                <a:ea typeface="+mn-ea"/>
                <a:cs typeface="+mn-cs"/>
              </a:rPr>
              <a:t>: valor mínimo de la señal de línea de base</a:t>
            </a:r>
          </a:p>
          <a:p>
            <a:pPr marL="0" marR="0" lvl="0" indent="0" algn="ctr" defTabSz="457200" rtl="0" eaLnBrk="1" fontAlgn="auto" latinLnBrk="0" hangingPunct="1">
              <a:lnSpc>
                <a:spcPts val="308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Open Sans Italics"/>
                <a:ea typeface="+mn-ea"/>
                <a:cs typeface="+mn-cs"/>
              </a:rPr>
              <a:t>max</a:t>
            </a:r>
            <a:r>
              <a:rPr kumimoji="0" lang="en-US" sz="2200" b="0" i="0" u="none" strike="noStrike" kern="1200" cap="none" spc="0" normalizeH="0" baseline="0" noProof="0">
                <a:ln>
                  <a:noFill/>
                </a:ln>
                <a:solidFill>
                  <a:srgbClr val="FFFFFF"/>
                </a:solidFill>
                <a:effectLst/>
                <a:uLnTx/>
                <a:uFillTx/>
                <a:latin typeface="Open Sans"/>
                <a:ea typeface="+mn-ea"/>
                <a:cs typeface="+mn-cs"/>
              </a:rPr>
              <a:t>: valor máximo de la señal de línea de base</a:t>
            </a:r>
          </a:p>
        </p:txBody>
      </p:sp>
      <p:sp>
        <p:nvSpPr>
          <p:cNvPr id="14" name="TextBox 14"/>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
        <p:nvSpPr>
          <p:cNvPr id="15" name="TextBox 15"/>
          <p:cNvSpPr txBox="1"/>
          <p:nvPr/>
        </p:nvSpPr>
        <p:spPr>
          <a:xfrm>
            <a:off x="667017" y="9498402"/>
            <a:ext cx="8973245" cy="264160"/>
          </a:xfrm>
          <a:prstGeom prst="rect">
            <a:avLst/>
          </a:prstGeom>
        </p:spPr>
        <p:txBody>
          <a:bodyPr lIns="0" tIns="0" rIns="0" bIns="0" rtlCol="0" anchor="t">
            <a:spAutoFit/>
          </a:bodyPr>
          <a:lstStyle/>
          <a:p>
            <a:pPr marL="0" marR="0" lvl="0" indent="0" algn="ctr" defTabSz="4572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Open Sans Light"/>
                <a:ea typeface="+mn-ea"/>
                <a:cs typeface="+mn-cs"/>
              </a:rPr>
              <a:t>Handler, T. Real-Time Prediction of Cognitive Load Level and Stress Based on GSR and ECG Signals.</a:t>
            </a:r>
          </a:p>
        </p:txBody>
      </p:sp>
      <p:grpSp>
        <p:nvGrpSpPr>
          <p:cNvPr id="16" name="Group 2"/>
          <p:cNvGrpSpPr/>
          <p:nvPr/>
        </p:nvGrpSpPr>
        <p:grpSpPr>
          <a:xfrm>
            <a:off x="974868" y="3726283"/>
            <a:ext cx="5191634" cy="847560"/>
            <a:chOff x="0" y="0"/>
            <a:chExt cx="1367344" cy="223226"/>
          </a:xfrm>
        </p:grpSpPr>
        <p:sp>
          <p:nvSpPr>
            <p:cNvPr id="17" name="Freeform 3"/>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a:ln cap="rnd">
              <a:noFill/>
              <a:prstDash val="solid"/>
              <a:round/>
            </a:ln>
          </p:spPr>
        </p:sp>
        <p:sp>
          <p:nvSpPr>
            <p:cNvPr id="18" name="TextBox 4"/>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ELIMINACIÓN DEL RUIDO</a:t>
              </a:r>
            </a:p>
          </p:txBody>
        </p:sp>
      </p:grpSp>
      <p:grpSp>
        <p:nvGrpSpPr>
          <p:cNvPr id="19" name="Group 5"/>
          <p:cNvGrpSpPr/>
          <p:nvPr/>
        </p:nvGrpSpPr>
        <p:grpSpPr>
          <a:xfrm>
            <a:off x="6548863" y="3726283"/>
            <a:ext cx="5191634" cy="847560"/>
            <a:chOff x="0" y="0"/>
            <a:chExt cx="1367344" cy="223226"/>
          </a:xfrm>
        </p:grpSpPr>
        <p:sp>
          <p:nvSpPr>
            <p:cNvPr id="20" name="Freeform 6"/>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FFDE59"/>
            </a:solidFill>
          </p:spPr>
        </p:sp>
        <p:sp>
          <p:nvSpPr>
            <p:cNvPr id="21" name="TextBox 7"/>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NORMALIZACIÓN</a:t>
              </a:r>
            </a:p>
          </p:txBody>
        </p:sp>
      </p:grpSp>
      <p:grpSp>
        <p:nvGrpSpPr>
          <p:cNvPr id="22" name="Group 8"/>
          <p:cNvGrpSpPr/>
          <p:nvPr/>
        </p:nvGrpSpPr>
        <p:grpSpPr>
          <a:xfrm>
            <a:off x="12121497" y="3726283"/>
            <a:ext cx="5191634" cy="847560"/>
            <a:chOff x="0" y="0"/>
            <a:chExt cx="1367344" cy="223226"/>
          </a:xfrm>
        </p:grpSpPr>
        <p:sp>
          <p:nvSpPr>
            <p:cNvPr id="23" name="Freeform 9"/>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p:spPr>
        </p:sp>
        <p:sp>
          <p:nvSpPr>
            <p:cNvPr id="24" name="TextBox 10"/>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EXTRACCIÓN DE CARACTS</a:t>
              </a:r>
            </a:p>
          </p:txBody>
        </p:sp>
      </p:grpSp>
    </p:spTree>
    <p:extLst>
      <p:ext uri="{BB962C8B-B14F-4D97-AF65-F5344CB8AC3E}">
        <p14:creationId xmlns:p14="http://schemas.microsoft.com/office/powerpoint/2010/main" val="342176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12" name="TextBox 12"/>
          <p:cNvSpPr txBox="1"/>
          <p:nvPr/>
        </p:nvSpPr>
        <p:spPr>
          <a:xfrm>
            <a:off x="12598895" y="5126293"/>
            <a:ext cx="4236839" cy="1047750"/>
          </a:xfrm>
          <a:prstGeom prst="rect">
            <a:avLst/>
          </a:prstGeom>
        </p:spPr>
        <p:txBody>
          <a:bodyPr lIns="0" tIns="0" rIns="0" bIns="0" rtlCol="0" anchor="t">
            <a:spAutoFit/>
          </a:bodyPr>
          <a:lstStyle/>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Segmentar a la señal en</a:t>
            </a:r>
          </a:p>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ventanas adecuadas</a:t>
            </a:r>
          </a:p>
        </p:txBody>
      </p:sp>
      <p:sp>
        <p:nvSpPr>
          <p:cNvPr id="13" name="TextBox 13"/>
          <p:cNvSpPr txBox="1"/>
          <p:nvPr/>
        </p:nvSpPr>
        <p:spPr>
          <a:xfrm>
            <a:off x="12208502" y="6896100"/>
            <a:ext cx="5017624" cy="1615827"/>
          </a:xfrm>
          <a:prstGeom prst="rect">
            <a:avLst/>
          </a:prstGeom>
        </p:spPr>
        <p:txBody>
          <a:bodyPr wrap="square" lIns="0" tIns="0" rIns="0" bIns="0" rtlCol="0" anchor="t">
            <a:spAutoFit/>
          </a:bodyPr>
          <a:lstStyle/>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Características</a:t>
            </a:r>
            <a:r>
              <a:rPr kumimoji="0" lang="en-US" sz="3000" b="0" i="0" u="none" strike="noStrike" kern="1200" cap="none" spc="0" normalizeH="0" baseline="0" noProof="0" dirty="0">
                <a:ln>
                  <a:noFill/>
                </a:ln>
                <a:solidFill>
                  <a:srgbClr val="FFFFFF"/>
                </a:solidFill>
                <a:effectLst/>
                <a:uLnTx/>
                <a:uFillTx/>
                <a:latin typeface="Open Sans Italics"/>
                <a:ea typeface="+mn-ea"/>
                <a:cs typeface="+mn-cs"/>
              </a:rPr>
              <a:t> </a:t>
            </a: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estadísticas</a:t>
            </a:r>
            <a:endParaRPr kumimoji="0" lang="en-US" sz="3000" b="0" i="0" u="none" strike="noStrike" kern="1200" cap="none" spc="0" normalizeH="0" baseline="0" noProof="0" dirty="0">
              <a:ln>
                <a:noFill/>
              </a:ln>
              <a:solidFill>
                <a:srgbClr val="FFFFFF"/>
              </a:solidFill>
              <a:effectLst/>
              <a:uLnTx/>
              <a:uFillTx/>
              <a:latin typeface="Open Sans Italics"/>
              <a:ea typeface="+mn-ea"/>
              <a:cs typeface="+mn-cs"/>
            </a:endParaRPr>
          </a:p>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Características</a:t>
            </a:r>
            <a:r>
              <a:rPr kumimoji="0" lang="en-US" sz="3000" b="0" i="0" u="none" strike="noStrike" kern="1200" cap="none" spc="0" normalizeH="0" baseline="0" noProof="0" dirty="0">
                <a:ln>
                  <a:noFill/>
                </a:ln>
                <a:solidFill>
                  <a:srgbClr val="FFFFFF"/>
                </a:solidFill>
                <a:effectLst/>
                <a:uLnTx/>
                <a:uFillTx/>
                <a:latin typeface="Open Sans Italics"/>
                <a:ea typeface="+mn-ea"/>
                <a:cs typeface="+mn-cs"/>
              </a:rPr>
              <a:t> </a:t>
            </a: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temporales</a:t>
            </a:r>
            <a:endParaRPr kumimoji="0" lang="en-US" sz="3000" b="0" i="0" u="none" strike="noStrike" kern="1200" cap="none" spc="0" normalizeH="0" baseline="0" noProof="0" dirty="0">
              <a:ln>
                <a:noFill/>
              </a:ln>
              <a:solidFill>
                <a:srgbClr val="FFFFFF"/>
              </a:solidFill>
              <a:effectLst/>
              <a:uLnTx/>
              <a:uFillTx/>
              <a:latin typeface="Open Sans Italics"/>
              <a:ea typeface="+mn-ea"/>
              <a:cs typeface="+mn-cs"/>
            </a:endParaRPr>
          </a:p>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Características</a:t>
            </a:r>
            <a:r>
              <a:rPr kumimoji="0" lang="en-US" sz="3000" b="0" i="0" u="none" strike="noStrike" kern="1200" cap="none" spc="0" normalizeH="0" baseline="0" noProof="0" dirty="0">
                <a:ln>
                  <a:noFill/>
                </a:ln>
                <a:solidFill>
                  <a:srgbClr val="FFFFFF"/>
                </a:solidFill>
                <a:effectLst/>
                <a:uLnTx/>
                <a:uFillTx/>
                <a:latin typeface="Open Sans Italics"/>
                <a:ea typeface="+mn-ea"/>
                <a:cs typeface="+mn-cs"/>
              </a:rPr>
              <a:t> </a:t>
            </a:r>
            <a:r>
              <a:rPr kumimoji="0" lang="en-US" sz="3000" b="0" i="0" u="none" strike="noStrike" kern="1200" cap="none" spc="0" normalizeH="0" baseline="0" noProof="0" dirty="0" err="1">
                <a:ln>
                  <a:noFill/>
                </a:ln>
                <a:solidFill>
                  <a:srgbClr val="FFFFFF"/>
                </a:solidFill>
                <a:effectLst/>
                <a:uLnTx/>
                <a:uFillTx/>
                <a:latin typeface="Open Sans Italics"/>
                <a:ea typeface="+mn-ea"/>
                <a:cs typeface="+mn-cs"/>
              </a:rPr>
              <a:t>espectrales</a:t>
            </a:r>
            <a:endParaRPr kumimoji="0" lang="en-US" sz="3000" b="0" i="0" u="none" strike="noStrike" kern="1200" cap="none" spc="0" normalizeH="0" baseline="0" noProof="0" dirty="0">
              <a:ln>
                <a:noFill/>
              </a:ln>
              <a:solidFill>
                <a:srgbClr val="FFFFFF"/>
              </a:solidFill>
              <a:effectLst/>
              <a:uLnTx/>
              <a:uFillTx/>
              <a:latin typeface="Open Sans Italics"/>
              <a:ea typeface="+mn-ea"/>
              <a:cs typeface="+mn-cs"/>
            </a:endParaRPr>
          </a:p>
        </p:txBody>
      </p:sp>
      <p:sp>
        <p:nvSpPr>
          <p:cNvPr id="14" name="TextBox 14"/>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
        <p:nvSpPr>
          <p:cNvPr id="15" name="TextBox 15"/>
          <p:cNvSpPr txBox="1"/>
          <p:nvPr/>
        </p:nvSpPr>
        <p:spPr>
          <a:xfrm>
            <a:off x="667017" y="9498402"/>
            <a:ext cx="8973245" cy="264160"/>
          </a:xfrm>
          <a:prstGeom prst="rect">
            <a:avLst/>
          </a:prstGeom>
        </p:spPr>
        <p:txBody>
          <a:bodyPr lIns="0" tIns="0" rIns="0" bIns="0" rtlCol="0" anchor="t">
            <a:spAutoFit/>
          </a:bodyPr>
          <a:lstStyle/>
          <a:p>
            <a:pPr marL="0" marR="0" lvl="0" indent="0" algn="ctr" defTabSz="457200" rtl="0" eaLnBrk="1" fontAlgn="auto" latinLnBrk="0" hangingPunct="1">
              <a:lnSpc>
                <a:spcPts val="2239"/>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Open Sans Light"/>
                <a:ea typeface="+mn-ea"/>
                <a:cs typeface="+mn-cs"/>
              </a:rPr>
              <a:t>Handler, T. Real-Time Prediction of Cognitive Load Level and Stress Based on GSR and ECG Signals.</a:t>
            </a:r>
          </a:p>
        </p:txBody>
      </p:sp>
      <p:grpSp>
        <p:nvGrpSpPr>
          <p:cNvPr id="16" name="Group 2"/>
          <p:cNvGrpSpPr/>
          <p:nvPr/>
        </p:nvGrpSpPr>
        <p:grpSpPr>
          <a:xfrm>
            <a:off x="974868" y="3726283"/>
            <a:ext cx="5191634" cy="847560"/>
            <a:chOff x="0" y="0"/>
            <a:chExt cx="1367344" cy="223226"/>
          </a:xfrm>
        </p:grpSpPr>
        <p:sp>
          <p:nvSpPr>
            <p:cNvPr id="17" name="Freeform 3"/>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a:ln cap="rnd">
              <a:noFill/>
              <a:prstDash val="solid"/>
              <a:round/>
            </a:ln>
          </p:spPr>
        </p:sp>
        <p:sp>
          <p:nvSpPr>
            <p:cNvPr id="18" name="TextBox 4"/>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ELIMINACIÓN DEL RUIDO</a:t>
              </a:r>
            </a:p>
          </p:txBody>
        </p:sp>
      </p:grpSp>
      <p:grpSp>
        <p:nvGrpSpPr>
          <p:cNvPr id="19" name="Group 5"/>
          <p:cNvGrpSpPr/>
          <p:nvPr/>
        </p:nvGrpSpPr>
        <p:grpSpPr>
          <a:xfrm>
            <a:off x="6548863" y="3726283"/>
            <a:ext cx="5191634" cy="847560"/>
            <a:chOff x="0" y="0"/>
            <a:chExt cx="1367344" cy="223226"/>
          </a:xfrm>
        </p:grpSpPr>
        <p:sp>
          <p:nvSpPr>
            <p:cNvPr id="20" name="Freeform 6"/>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chemeClr val="tx1">
                <a:lumMod val="75000"/>
                <a:lumOff val="25000"/>
              </a:schemeClr>
            </a:solidFill>
          </p:spPr>
        </p:sp>
        <p:sp>
          <p:nvSpPr>
            <p:cNvPr id="21" name="TextBox 7"/>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NORMALIZACIÓN</a:t>
              </a:r>
            </a:p>
          </p:txBody>
        </p:sp>
      </p:grpSp>
      <p:grpSp>
        <p:nvGrpSpPr>
          <p:cNvPr id="22" name="Group 8"/>
          <p:cNvGrpSpPr/>
          <p:nvPr/>
        </p:nvGrpSpPr>
        <p:grpSpPr>
          <a:xfrm>
            <a:off x="12121497" y="3726283"/>
            <a:ext cx="5191634" cy="847560"/>
            <a:chOff x="0" y="0"/>
            <a:chExt cx="1367344" cy="223226"/>
          </a:xfrm>
        </p:grpSpPr>
        <p:sp>
          <p:nvSpPr>
            <p:cNvPr id="23" name="Freeform 9"/>
            <p:cNvSpPr/>
            <p:nvPr/>
          </p:nvSpPr>
          <p:spPr>
            <a:xfrm>
              <a:off x="0" y="0"/>
              <a:ext cx="1367344" cy="223226"/>
            </a:xfrm>
            <a:custGeom>
              <a:avLst/>
              <a:gdLst/>
              <a:ahLst/>
              <a:cxnLst/>
              <a:rect l="l" t="t" r="r" b="b"/>
              <a:pathLst>
                <a:path w="1367344" h="223226">
                  <a:moveTo>
                    <a:pt x="76053" y="0"/>
                  </a:moveTo>
                  <a:lnTo>
                    <a:pt x="1291291" y="0"/>
                  </a:lnTo>
                  <a:cubicBezTo>
                    <a:pt x="1311462" y="0"/>
                    <a:pt x="1330806" y="8013"/>
                    <a:pt x="1345069" y="22275"/>
                  </a:cubicBezTo>
                  <a:cubicBezTo>
                    <a:pt x="1359331" y="36538"/>
                    <a:pt x="1367344" y="55882"/>
                    <a:pt x="1367344" y="76053"/>
                  </a:cubicBezTo>
                  <a:lnTo>
                    <a:pt x="1367344" y="147173"/>
                  </a:lnTo>
                  <a:cubicBezTo>
                    <a:pt x="1367344" y="189176"/>
                    <a:pt x="1333294" y="223226"/>
                    <a:pt x="1291291" y="223226"/>
                  </a:cubicBezTo>
                  <a:lnTo>
                    <a:pt x="76053" y="223226"/>
                  </a:lnTo>
                  <a:cubicBezTo>
                    <a:pt x="55882" y="223226"/>
                    <a:pt x="36538" y="215213"/>
                    <a:pt x="22275" y="200950"/>
                  </a:cubicBezTo>
                  <a:cubicBezTo>
                    <a:pt x="8013" y="186688"/>
                    <a:pt x="0" y="167343"/>
                    <a:pt x="0" y="147173"/>
                  </a:cubicBezTo>
                  <a:lnTo>
                    <a:pt x="0" y="76053"/>
                  </a:lnTo>
                  <a:cubicBezTo>
                    <a:pt x="0" y="34050"/>
                    <a:pt x="34050" y="0"/>
                    <a:pt x="76053" y="0"/>
                  </a:cubicBezTo>
                  <a:close/>
                </a:path>
              </a:pathLst>
            </a:custGeom>
            <a:solidFill>
              <a:srgbClr val="01558A"/>
            </a:solidFill>
          </p:spPr>
        </p:sp>
        <p:sp>
          <p:nvSpPr>
            <p:cNvPr id="24" name="TextBox 10"/>
            <p:cNvSpPr txBox="1"/>
            <p:nvPr/>
          </p:nvSpPr>
          <p:spPr>
            <a:xfrm>
              <a:off x="0" y="0"/>
              <a:ext cx="1367344" cy="223226"/>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dirty="0">
                  <a:ln>
                    <a:noFill/>
                  </a:ln>
                  <a:solidFill>
                    <a:srgbClr val="000000"/>
                  </a:solidFill>
                  <a:effectLst/>
                  <a:uLnTx/>
                  <a:uFillTx/>
                  <a:latin typeface="Agrandir Narrow Medium"/>
                  <a:ea typeface="+mn-ea"/>
                  <a:cs typeface="+mn-cs"/>
                </a:rPr>
                <a:t>EXTRACCIÓN DE CARACTS</a:t>
              </a:r>
            </a:p>
          </p:txBody>
        </p:sp>
      </p:grpSp>
    </p:spTree>
    <p:extLst>
      <p:ext uri="{BB962C8B-B14F-4D97-AF65-F5344CB8AC3E}">
        <p14:creationId xmlns:p14="http://schemas.microsoft.com/office/powerpoint/2010/main" val="10060360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
        <p:nvSpPr>
          <p:cNvPr id="4" name="Freeform 4"/>
          <p:cNvSpPr/>
          <p:nvPr/>
        </p:nvSpPr>
        <p:spPr>
          <a:xfrm>
            <a:off x="1028700" y="3521399"/>
            <a:ext cx="11158958" cy="6375076"/>
          </a:xfrm>
          <a:custGeom>
            <a:avLst/>
            <a:gdLst/>
            <a:ahLst/>
            <a:cxnLst/>
            <a:rect l="l" t="t" r="r" b="b"/>
            <a:pathLst>
              <a:path w="11158958" h="6375076">
                <a:moveTo>
                  <a:pt x="0" y="0"/>
                </a:moveTo>
                <a:lnTo>
                  <a:pt x="11158958" y="0"/>
                </a:lnTo>
                <a:lnTo>
                  <a:pt x="11158958" y="6375076"/>
                </a:lnTo>
                <a:lnTo>
                  <a:pt x="0" y="6375076"/>
                </a:lnTo>
                <a:lnTo>
                  <a:pt x="0" y="0"/>
                </a:lnTo>
                <a:close/>
              </a:path>
            </a:pathLst>
          </a:custGeom>
          <a:blipFill>
            <a:blip r:embed="rId2"/>
            <a:stretch>
              <a:fillRect b="-8634"/>
            </a:stretch>
          </a:blipFill>
        </p:spPr>
      </p:sp>
      <p:sp>
        <p:nvSpPr>
          <p:cNvPr id="5" name="TextBox 5"/>
          <p:cNvSpPr txBox="1"/>
          <p:nvPr/>
        </p:nvSpPr>
        <p:spPr>
          <a:xfrm>
            <a:off x="12649200" y="4002239"/>
            <a:ext cx="1616813" cy="538609"/>
          </a:xfrm>
          <a:prstGeom prst="rect">
            <a:avLst/>
          </a:prstGeom>
        </p:spPr>
        <p:txBody>
          <a:bodyPr wrap="square" lIns="0" tIns="0" rIns="0" bIns="0" rtlCol="0" anchor="t">
            <a:spAutoFit/>
          </a:bodyPr>
          <a:lstStyle/>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Open Sans Extra Bold"/>
                <a:ea typeface="+mn-ea"/>
                <a:cs typeface="+mn-cs"/>
              </a:rPr>
              <a:t>TÓNICO</a:t>
            </a:r>
          </a:p>
        </p:txBody>
      </p:sp>
      <p:sp>
        <p:nvSpPr>
          <p:cNvPr id="6" name="TextBox 6"/>
          <p:cNvSpPr txBox="1"/>
          <p:nvPr/>
        </p:nvSpPr>
        <p:spPr>
          <a:xfrm>
            <a:off x="331430" y="9639300"/>
            <a:ext cx="15027739" cy="257175"/>
          </a:xfrm>
          <a:prstGeom prst="rect">
            <a:avLst/>
          </a:prstGeom>
        </p:spPr>
        <p:txBody>
          <a:bodyPr lIns="0" tIns="0" rIns="0" bIns="0" rtlCol="0" anchor="t">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Open Sans"/>
                <a:ea typeface="+mn-ea"/>
                <a:cs typeface="+mn-cs"/>
              </a:rPr>
              <a:t>Bach, D.R.; Friston, K.J.; Dolan, R.J. An improved algorithm for model-based analysis of evoked skin conductance responses. Biol. Psychol. 2013, 94, 490–497.</a:t>
            </a:r>
          </a:p>
        </p:txBody>
      </p:sp>
      <p:sp>
        <p:nvSpPr>
          <p:cNvPr id="7" name="TextBox 7"/>
          <p:cNvSpPr txBox="1"/>
          <p:nvPr/>
        </p:nvSpPr>
        <p:spPr>
          <a:xfrm>
            <a:off x="12721431" y="6052691"/>
            <a:ext cx="1473601" cy="538609"/>
          </a:xfrm>
          <a:prstGeom prst="rect">
            <a:avLst/>
          </a:prstGeom>
        </p:spPr>
        <p:txBody>
          <a:bodyPr wrap="square" lIns="0" tIns="0" rIns="0" bIns="0" rtlCol="0" anchor="t">
            <a:spAutoFit/>
          </a:bodyPr>
          <a:lstStyle/>
          <a:p>
            <a:pPr marL="0" marR="0" lvl="0" indent="0" algn="ctr" defTabSz="4572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Open Sans Extra Bold"/>
                <a:ea typeface="+mn-ea"/>
                <a:cs typeface="+mn-cs"/>
              </a:rPr>
              <a:t>FÁSICO</a:t>
            </a:r>
          </a:p>
        </p:txBody>
      </p:sp>
      <p:sp>
        <p:nvSpPr>
          <p:cNvPr id="8" name="TextBox 8"/>
          <p:cNvSpPr txBox="1"/>
          <p:nvPr/>
        </p:nvSpPr>
        <p:spPr>
          <a:xfrm>
            <a:off x="12291274" y="4472748"/>
            <a:ext cx="2364978" cy="781050"/>
          </a:xfrm>
          <a:prstGeom prst="rect">
            <a:avLst/>
          </a:prstGeom>
        </p:spPr>
        <p:txBody>
          <a:bodyPr lIns="0" tIns="0" rIns="0" bIns="0" rtlCol="0" anchor="t">
            <a:spAutoFit/>
          </a:bodyPr>
          <a:lstStyle/>
          <a:p>
            <a:pPr marL="0" marR="0" lvl="0" indent="0" algn="ctr" defTabSz="4572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Open Sans"/>
                <a:ea typeface="+mn-ea"/>
                <a:cs typeface="+mn-cs"/>
              </a:rPr>
              <a:t>Moving Average</a:t>
            </a:r>
          </a:p>
          <a:p>
            <a:pPr marL="0" marR="0" lvl="0" indent="0" algn="ctr" defTabSz="4572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a:ea typeface="+mn-ea"/>
                <a:cs typeface="+mn-cs"/>
              </a:rPr>
              <a:t>(N = adecuado)</a:t>
            </a:r>
          </a:p>
        </p:txBody>
      </p:sp>
      <p:sp>
        <p:nvSpPr>
          <p:cNvPr id="9" name="TextBox 9"/>
          <p:cNvSpPr txBox="1"/>
          <p:nvPr/>
        </p:nvSpPr>
        <p:spPr>
          <a:xfrm>
            <a:off x="12706654" y="6523200"/>
            <a:ext cx="1534220" cy="1139825"/>
          </a:xfrm>
          <a:prstGeom prst="rect">
            <a:avLst/>
          </a:prstGeom>
        </p:spPr>
        <p:txBody>
          <a:bodyPr lIns="0" tIns="0" rIns="0" bIns="0" rtlCol="0" anchor="t">
            <a:spAutoFit/>
          </a:bodyPr>
          <a:lstStyle/>
          <a:p>
            <a:pPr marL="0" marR="0" lvl="0" indent="0" algn="ctr" defTabSz="4572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Open Sans"/>
                <a:ea typeface="+mn-ea"/>
                <a:cs typeface="+mn-cs"/>
              </a:rPr>
              <a:t>Pasa-Altos</a:t>
            </a:r>
          </a:p>
          <a:p>
            <a:pPr marL="0" marR="0" lvl="0" indent="0" algn="ctr" defTabSz="4572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Open Sans"/>
                <a:ea typeface="+mn-ea"/>
                <a:cs typeface="+mn-cs"/>
              </a:rPr>
              <a:t>fc=0,05Hz</a:t>
            </a:r>
          </a:p>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Open Sans"/>
                <a:ea typeface="+mn-ea"/>
                <a:cs typeface="+mn-cs"/>
              </a:rPr>
              <a:t>(Bach et al 2013))</a:t>
            </a:r>
          </a:p>
        </p:txBody>
      </p:sp>
    </p:spTree>
    <p:extLst>
      <p:ext uri="{BB962C8B-B14F-4D97-AF65-F5344CB8AC3E}">
        <p14:creationId xmlns:p14="http://schemas.microsoft.com/office/powerpoint/2010/main" val="3120233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PROCESAMIENTO DE LA SEÑAL</a:t>
            </a:r>
          </a:p>
        </p:txBody>
      </p:sp>
      <p:sp>
        <p:nvSpPr>
          <p:cNvPr id="4" name="TextBox 4"/>
          <p:cNvSpPr txBox="1"/>
          <p:nvPr/>
        </p:nvSpPr>
        <p:spPr>
          <a:xfrm>
            <a:off x="331430" y="9639300"/>
            <a:ext cx="15027739" cy="257175"/>
          </a:xfrm>
          <a:prstGeom prst="rect">
            <a:avLst/>
          </a:prstGeom>
        </p:spPr>
        <p:txBody>
          <a:bodyPr lIns="0" tIns="0" rIns="0" bIns="0" rtlCol="0" anchor="t">
            <a:spAutoFit/>
          </a:bodyPr>
          <a:lstStyle/>
          <a:p>
            <a:pPr marL="0" marR="0" lvl="0" indent="0" algn="ctr" defTabSz="457200" rtl="0" eaLnBrk="1" fontAlgn="auto" latinLnBrk="0" hangingPunct="1">
              <a:lnSpc>
                <a:spcPts val="21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Open Sans"/>
                <a:ea typeface="+mn-ea"/>
                <a:cs typeface="+mn-cs"/>
              </a:rPr>
              <a:t>Bach, D.R.; Friston, K.J.; Dolan, R.J. An improved algorithm for model-based analysis of evoked skin conductance responses. Biol. Psychol. 2013, 94, 490–497.</a:t>
            </a:r>
          </a:p>
        </p:txBody>
      </p:sp>
      <p:sp>
        <p:nvSpPr>
          <p:cNvPr id="5" name="TextBox 5"/>
          <p:cNvSpPr txBox="1"/>
          <p:nvPr/>
        </p:nvSpPr>
        <p:spPr>
          <a:xfrm>
            <a:off x="5553247" y="3851649"/>
            <a:ext cx="7181503" cy="936154"/>
          </a:xfrm>
          <a:prstGeom prst="rect">
            <a:avLst/>
          </a:prstGeom>
        </p:spPr>
        <p:txBody>
          <a:bodyPr wrap="square" lIns="0" tIns="0" rIns="0" bIns="0" rtlCol="0" anchor="t">
            <a:spAutoFit/>
          </a:bodyPr>
          <a:lstStyle/>
          <a:p>
            <a:pPr marL="0" marR="0" lvl="0" indent="0" algn="ctr" defTabSz="4572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srgbClr val="FFFFFF"/>
                </a:solidFill>
                <a:effectLst/>
                <a:uLnTx/>
                <a:uFillTx/>
                <a:latin typeface="Open Sans Bold"/>
                <a:ea typeface="+mn-ea"/>
                <a:cs typeface="+mn-cs"/>
              </a:rPr>
              <a:t>ANÁLISIS ESPECTRAL</a:t>
            </a:r>
          </a:p>
        </p:txBody>
      </p:sp>
      <p:sp>
        <p:nvSpPr>
          <p:cNvPr id="6" name="TextBox 6"/>
          <p:cNvSpPr txBox="1"/>
          <p:nvPr/>
        </p:nvSpPr>
        <p:spPr>
          <a:xfrm>
            <a:off x="7242175" y="4966375"/>
            <a:ext cx="3806825" cy="688974"/>
          </a:xfrm>
          <a:prstGeom prst="rect">
            <a:avLst/>
          </a:prstGeom>
        </p:spPr>
        <p:txBody>
          <a:bodyPr lIns="0" tIns="0" rIns="0" bIns="0" rtlCol="0" anchor="t">
            <a:spAutoFit/>
          </a:bodyPr>
          <a:lstStyle/>
          <a:p>
            <a:pPr marL="0" marR="0" lvl="0" indent="0" algn="ctr" defTabSz="4572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1558A"/>
                </a:solidFill>
                <a:effectLst/>
                <a:uLnTx/>
                <a:uFillTx/>
                <a:latin typeface="Open Sans Bold"/>
                <a:ea typeface="+mn-ea"/>
                <a:cs typeface="+mn-cs"/>
              </a:rPr>
              <a:t>Power Spectral</a:t>
            </a:r>
          </a:p>
        </p:txBody>
      </p:sp>
      <p:sp>
        <p:nvSpPr>
          <p:cNvPr id="7" name="TextBox 7"/>
          <p:cNvSpPr txBox="1"/>
          <p:nvPr/>
        </p:nvSpPr>
        <p:spPr>
          <a:xfrm>
            <a:off x="4414341" y="6183492"/>
            <a:ext cx="9459317" cy="1393824"/>
          </a:xfrm>
          <a:prstGeom prst="rect">
            <a:avLst/>
          </a:prstGeom>
        </p:spPr>
        <p:txBody>
          <a:bodyPr lIns="0" tIns="0" rIns="0" bIns="0" rtlCol="0" anchor="t">
            <a:spAutoFit/>
          </a:bodyPr>
          <a:lstStyle/>
          <a:p>
            <a:pPr marL="0" marR="0" lvl="0" indent="0" algn="ctr" defTabSz="4572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a:ea typeface="+mn-ea"/>
                <a:cs typeface="+mn-cs"/>
              </a:rPr>
              <a:t>0.15 - 0.25Hz  (EDASymp)</a:t>
            </a:r>
          </a:p>
          <a:p>
            <a:pPr marL="0" marR="0" lvl="0" indent="0" algn="ctr" defTabSz="457200" rtl="0" eaLnBrk="1" fontAlgn="auto" latinLnBrk="0" hangingPunct="1">
              <a:lnSpc>
                <a:spcPts val="56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a:ea typeface="+mn-ea"/>
                <a:cs typeface="+mn-cs"/>
              </a:rPr>
              <a:t>0.08 - 0.24 (Posada-Quintero et al 2016) </a:t>
            </a:r>
          </a:p>
        </p:txBody>
      </p:sp>
    </p:spTree>
    <p:extLst>
      <p:ext uri="{BB962C8B-B14F-4D97-AF65-F5344CB8AC3E}">
        <p14:creationId xmlns:p14="http://schemas.microsoft.com/office/powerpoint/2010/main" val="1910540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469537" y="4015315"/>
            <a:ext cx="9348927" cy="4736318"/>
          </a:xfrm>
          <a:custGeom>
            <a:avLst/>
            <a:gdLst/>
            <a:ahLst/>
            <a:cxnLst/>
            <a:rect l="l" t="t" r="r" b="b"/>
            <a:pathLst>
              <a:path w="9348927" h="4736318">
                <a:moveTo>
                  <a:pt x="0" y="0"/>
                </a:moveTo>
                <a:lnTo>
                  <a:pt x="9348926" y="0"/>
                </a:lnTo>
                <a:lnTo>
                  <a:pt x="9348926" y="4736318"/>
                </a:lnTo>
                <a:lnTo>
                  <a:pt x="0" y="4736318"/>
                </a:lnTo>
                <a:lnTo>
                  <a:pt x="0" y="0"/>
                </a:lnTo>
                <a:close/>
              </a:path>
            </a:pathLst>
          </a:custGeom>
          <a:blipFill>
            <a:blip r:embed="rId3"/>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FOTOPLETIMOSGRAFÍA</a:t>
            </a:r>
          </a:p>
        </p:txBody>
      </p:sp>
      <p:sp>
        <p:nvSpPr>
          <p:cNvPr id="4" name="TextBox 4"/>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Photoplethysmography (PPG)</a:t>
            </a:r>
          </a:p>
        </p:txBody>
      </p:sp>
    </p:spTree>
    <p:extLst>
      <p:ext uri="{BB962C8B-B14F-4D97-AF65-F5344CB8AC3E}">
        <p14:creationId xmlns:p14="http://schemas.microsoft.com/office/powerpoint/2010/main" val="625802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666989" y="3845142"/>
            <a:ext cx="12954021" cy="5706956"/>
          </a:xfrm>
          <a:custGeom>
            <a:avLst/>
            <a:gdLst/>
            <a:ahLst/>
            <a:cxnLst/>
            <a:rect l="l" t="t" r="r" b="b"/>
            <a:pathLst>
              <a:path w="12954021" h="5706956">
                <a:moveTo>
                  <a:pt x="0" y="0"/>
                </a:moveTo>
                <a:lnTo>
                  <a:pt x="12954022" y="0"/>
                </a:lnTo>
                <a:lnTo>
                  <a:pt x="12954022" y="5706957"/>
                </a:lnTo>
                <a:lnTo>
                  <a:pt x="0" y="5706957"/>
                </a:lnTo>
                <a:lnTo>
                  <a:pt x="0" y="0"/>
                </a:lnTo>
                <a:close/>
              </a:path>
            </a:pathLst>
          </a:custGeom>
          <a:blipFill>
            <a:blip r:embed="rId3"/>
            <a:stretch>
              <a:fillRect/>
            </a:stretch>
          </a:blipFill>
        </p:spPr>
      </p:sp>
      <p:sp>
        <p:nvSpPr>
          <p:cNvPr id="3" name="Freeform 3"/>
          <p:cNvSpPr/>
          <p:nvPr/>
        </p:nvSpPr>
        <p:spPr>
          <a:xfrm>
            <a:off x="3156280" y="7030196"/>
            <a:ext cx="5417617" cy="1153625"/>
          </a:xfrm>
          <a:custGeom>
            <a:avLst/>
            <a:gdLst/>
            <a:ahLst/>
            <a:cxnLst/>
            <a:rect l="l" t="t" r="r" b="b"/>
            <a:pathLst>
              <a:path w="5417617" h="1153625">
                <a:moveTo>
                  <a:pt x="0" y="0"/>
                </a:moveTo>
                <a:lnTo>
                  <a:pt x="5417617" y="0"/>
                </a:lnTo>
                <a:lnTo>
                  <a:pt x="5417617" y="1153625"/>
                </a:lnTo>
                <a:lnTo>
                  <a:pt x="0" y="1153625"/>
                </a:lnTo>
                <a:lnTo>
                  <a:pt x="0" y="0"/>
                </a:lnTo>
                <a:close/>
              </a:path>
            </a:pathLst>
          </a:custGeom>
          <a:blipFill>
            <a:blip r:embed="rId4"/>
            <a:stretch>
              <a:fillRect l="-9031" t="-276090" r="-130077" b="-118606"/>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FOTOPLETIMOSGRAFÍA</a:t>
            </a:r>
          </a:p>
        </p:txBody>
      </p:sp>
      <p:sp>
        <p:nvSpPr>
          <p:cNvPr id="5" name="TextBox 5"/>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Photoplethysmography (PPG)</a:t>
            </a:r>
          </a:p>
        </p:txBody>
      </p:sp>
      <p:sp>
        <p:nvSpPr>
          <p:cNvPr id="6" name="Freeform 6"/>
          <p:cNvSpPr/>
          <p:nvPr/>
        </p:nvSpPr>
        <p:spPr>
          <a:xfrm>
            <a:off x="4878674" y="4075749"/>
            <a:ext cx="3664626" cy="2870841"/>
          </a:xfrm>
          <a:custGeom>
            <a:avLst/>
            <a:gdLst/>
            <a:ahLst/>
            <a:cxnLst/>
            <a:rect l="l" t="t" r="r" b="b"/>
            <a:pathLst>
              <a:path w="3664626" h="2870841">
                <a:moveTo>
                  <a:pt x="0" y="0"/>
                </a:moveTo>
                <a:lnTo>
                  <a:pt x="3664625" y="0"/>
                </a:lnTo>
                <a:lnTo>
                  <a:pt x="3664625" y="2870840"/>
                </a:lnTo>
                <a:lnTo>
                  <a:pt x="0" y="2870840"/>
                </a:lnTo>
                <a:lnTo>
                  <a:pt x="0" y="0"/>
                </a:lnTo>
                <a:close/>
              </a:path>
            </a:pathLst>
          </a:custGeom>
          <a:blipFill>
            <a:blip r:embed="rId4"/>
            <a:stretch>
              <a:fillRect l="-60352" t="-8032" r="-193135" b="-90757"/>
            </a:stretch>
          </a:blipFill>
        </p:spPr>
      </p:sp>
      <p:sp>
        <p:nvSpPr>
          <p:cNvPr id="7" name="Freeform 7"/>
          <p:cNvSpPr/>
          <p:nvPr/>
        </p:nvSpPr>
        <p:spPr>
          <a:xfrm>
            <a:off x="5181430" y="5507022"/>
            <a:ext cx="3413347" cy="338654"/>
          </a:xfrm>
          <a:custGeom>
            <a:avLst/>
            <a:gdLst/>
            <a:ahLst/>
            <a:cxnLst/>
            <a:rect l="l" t="t" r="r" b="b"/>
            <a:pathLst>
              <a:path w="3413347" h="338654">
                <a:moveTo>
                  <a:pt x="0" y="0"/>
                </a:moveTo>
                <a:lnTo>
                  <a:pt x="3413346" y="0"/>
                </a:lnTo>
                <a:lnTo>
                  <a:pt x="3413346" y="338655"/>
                </a:lnTo>
                <a:lnTo>
                  <a:pt x="0" y="338655"/>
                </a:lnTo>
                <a:lnTo>
                  <a:pt x="0" y="0"/>
                </a:lnTo>
                <a:close/>
              </a:path>
            </a:pathLst>
          </a:custGeom>
          <a:blipFill>
            <a:blip r:embed="rId3"/>
            <a:stretch>
              <a:fillRect l="-73664" t="-490730" r="-205845" b="-1094456"/>
            </a:stretch>
          </a:blipFill>
        </p:spPr>
      </p:sp>
      <p:sp>
        <p:nvSpPr>
          <p:cNvPr id="8" name="Freeform 8"/>
          <p:cNvSpPr/>
          <p:nvPr/>
        </p:nvSpPr>
        <p:spPr>
          <a:xfrm>
            <a:off x="5432991" y="4205054"/>
            <a:ext cx="3115775" cy="367320"/>
          </a:xfrm>
          <a:custGeom>
            <a:avLst/>
            <a:gdLst/>
            <a:ahLst/>
            <a:cxnLst/>
            <a:rect l="l" t="t" r="r" b="b"/>
            <a:pathLst>
              <a:path w="3115775" h="367320">
                <a:moveTo>
                  <a:pt x="0" y="0"/>
                </a:moveTo>
                <a:lnTo>
                  <a:pt x="3115775" y="0"/>
                </a:lnTo>
                <a:lnTo>
                  <a:pt x="3115775" y="367319"/>
                </a:lnTo>
                <a:lnTo>
                  <a:pt x="0" y="367319"/>
                </a:lnTo>
                <a:lnTo>
                  <a:pt x="0" y="0"/>
                </a:lnTo>
                <a:close/>
              </a:path>
            </a:pathLst>
          </a:custGeom>
          <a:blipFill>
            <a:blip r:embed="rId3"/>
            <a:stretch>
              <a:fillRect l="-88774" t="-97983" r="-226981" b="-1355692"/>
            </a:stretch>
          </a:blipFill>
        </p:spPr>
      </p:sp>
    </p:spTree>
    <p:extLst>
      <p:ext uri="{BB962C8B-B14F-4D97-AF65-F5344CB8AC3E}">
        <p14:creationId xmlns:p14="http://schemas.microsoft.com/office/powerpoint/2010/main" val="24945758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96887" y="2962275"/>
            <a:ext cx="14094227" cy="4010025"/>
          </a:xfrm>
          <a:prstGeom prst="rect">
            <a:avLst/>
          </a:prstGeom>
        </p:spPr>
        <p:txBody>
          <a:bodyPr lIns="0" tIns="0" rIns="0" bIns="0" rtlCol="0" anchor="t">
            <a:spAutoFit/>
          </a:bodyPr>
          <a:lstStyle/>
          <a:p>
            <a:pPr marL="0" marR="0" lvl="0" indent="0" algn="ctr" defTabSz="457200" rtl="0" eaLnBrk="1" fontAlgn="auto" latinLnBrk="0" hangingPunct="1">
              <a:lnSpc>
                <a:spcPts val="14400"/>
              </a:lnSpc>
              <a:spcBef>
                <a:spcPts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SEÑALES</a:t>
            </a:r>
          </a:p>
          <a:p>
            <a:pPr marL="0" marR="0" lvl="0" indent="0" algn="ctr" defTabSz="457200" rtl="0" eaLnBrk="1" fontAlgn="auto" latinLnBrk="0" hangingPunct="1">
              <a:lnSpc>
                <a:spcPts val="14400"/>
              </a:lnSpc>
              <a:spcBef>
                <a:spcPct val="0"/>
              </a:spcBef>
              <a:spcAft>
                <a:spcPts val="0"/>
              </a:spcAft>
              <a:buClrTx/>
              <a:buSzTx/>
              <a:buFontTx/>
              <a:buNone/>
              <a:tabLst/>
              <a:defRPr/>
            </a:pPr>
            <a:r>
              <a:rPr kumimoji="0" lang="en-US" sz="12000" b="0" i="0" u="none" strike="noStrike" kern="1200" cap="none" spc="0" normalizeH="0" baseline="0" noProof="0">
                <a:ln>
                  <a:noFill/>
                </a:ln>
                <a:solidFill>
                  <a:srgbClr val="00C4CC"/>
                </a:solidFill>
                <a:effectLst/>
                <a:uLnTx/>
                <a:uFillTx/>
                <a:latin typeface="Agrandir Narrow Bold"/>
                <a:ea typeface="+mn-ea"/>
                <a:cs typeface="+mn-cs"/>
              </a:rPr>
              <a:t>PERIFÉRICAS</a:t>
            </a:r>
          </a:p>
        </p:txBody>
      </p:sp>
      <p:sp>
        <p:nvSpPr>
          <p:cNvPr id="3" name="TextBox 3"/>
          <p:cNvSpPr txBox="1"/>
          <p:nvPr/>
        </p:nvSpPr>
        <p:spPr>
          <a:xfrm>
            <a:off x="1396039" y="2701924"/>
            <a:ext cx="15495922" cy="4488408"/>
          </a:xfrm>
          <a:prstGeom prst="rect">
            <a:avLst/>
          </a:prstGeom>
        </p:spPr>
        <p:txBody>
          <a:bodyPr lIns="0" tIns="0" rIns="0" bIns="0" rtlCol="0" anchor="t">
            <a:spAutoFit/>
          </a:bodyPr>
          <a:lstStyle/>
          <a:p>
            <a:pPr marL="0" marR="0" lvl="0" indent="0" algn="ctr" defTabSz="457200" rtl="0" eaLnBrk="1" fontAlgn="auto" latinLnBrk="0" hangingPunct="1">
              <a:lnSpc>
                <a:spcPts val="34999"/>
              </a:lnSpc>
              <a:spcBef>
                <a:spcPts val="0"/>
              </a:spcBef>
              <a:spcAft>
                <a:spcPts val="0"/>
              </a:spcAft>
              <a:buClrTx/>
              <a:buSzTx/>
              <a:buFontTx/>
              <a:buNone/>
              <a:tabLst/>
              <a:defRPr/>
            </a:pPr>
            <a:r>
              <a:rPr kumimoji="0" lang="en-US" sz="24999" b="0" i="0" u="none" strike="noStrike" kern="1200" cap="none" spc="0" normalizeH="0" baseline="0" noProof="0" dirty="0" smtClean="0">
                <a:ln>
                  <a:noFill/>
                </a:ln>
                <a:solidFill>
                  <a:srgbClr val="FFDE59"/>
                </a:solidFill>
                <a:effectLst/>
                <a:uLnTx/>
                <a:uFillTx/>
                <a:ea typeface="+mn-ea"/>
                <a:cs typeface="+mn-cs"/>
              </a:rPr>
              <a:t>¿               </a:t>
            </a:r>
            <a:r>
              <a:rPr kumimoji="0" lang="en-US" sz="24999" b="0" i="0" u="none" strike="noStrike" kern="1200" cap="none" spc="0" normalizeH="0" baseline="0" noProof="0" dirty="0">
                <a:ln>
                  <a:noFill/>
                </a:ln>
                <a:solidFill>
                  <a:srgbClr val="FFDE59"/>
                </a:solidFill>
                <a:effectLst/>
                <a:uLnTx/>
                <a:uFillTx/>
                <a:ea typeface="+mn-ea"/>
                <a:cs typeface="+mn-cs"/>
              </a:rPr>
              <a:t>?</a:t>
            </a:r>
          </a:p>
        </p:txBody>
      </p:sp>
    </p:spTree>
    <p:extLst>
      <p:ext uri="{BB962C8B-B14F-4D97-AF65-F5344CB8AC3E}">
        <p14:creationId xmlns:p14="http://schemas.microsoft.com/office/powerpoint/2010/main" val="2351005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FOTOPLETIMOSGRAFÍA</a:t>
            </a:r>
          </a:p>
        </p:txBody>
      </p:sp>
      <p:sp>
        <p:nvSpPr>
          <p:cNvPr id="5" name="TextBox 5"/>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Photoplethysmography (PPG)</a:t>
            </a:r>
          </a:p>
        </p:txBody>
      </p:sp>
      <p:sp>
        <p:nvSpPr>
          <p:cNvPr id="9" name="AutoShape 2" descr="Photoplethysmography (PPG) principle by smartphone.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75" y="3695700"/>
            <a:ext cx="10153650" cy="5435189"/>
          </a:xfrm>
          <a:prstGeom prst="rect">
            <a:avLst/>
          </a:prstGeom>
        </p:spPr>
      </p:pic>
    </p:spTree>
    <p:extLst>
      <p:ext uri="{BB962C8B-B14F-4D97-AF65-F5344CB8AC3E}">
        <p14:creationId xmlns:p14="http://schemas.microsoft.com/office/powerpoint/2010/main" val="23352713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86972" y="4661509"/>
            <a:ext cx="1545564" cy="2185244"/>
          </a:xfrm>
          <a:custGeom>
            <a:avLst/>
            <a:gdLst/>
            <a:ahLst/>
            <a:cxnLst/>
            <a:rect l="l" t="t" r="r" b="b"/>
            <a:pathLst>
              <a:path w="1545564" h="2185244">
                <a:moveTo>
                  <a:pt x="0" y="0"/>
                </a:moveTo>
                <a:lnTo>
                  <a:pt x="1545564" y="0"/>
                </a:lnTo>
                <a:lnTo>
                  <a:pt x="1545564" y="2185244"/>
                </a:lnTo>
                <a:lnTo>
                  <a:pt x="0" y="218524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7509402" y="4925366"/>
            <a:ext cx="2956893" cy="2200009"/>
          </a:xfrm>
          <a:custGeom>
            <a:avLst/>
            <a:gdLst/>
            <a:ahLst/>
            <a:cxnLst/>
            <a:rect l="l" t="t" r="r" b="b"/>
            <a:pathLst>
              <a:path w="2956893" h="2200009">
                <a:moveTo>
                  <a:pt x="0" y="0"/>
                </a:moveTo>
                <a:lnTo>
                  <a:pt x="2956893" y="0"/>
                </a:lnTo>
                <a:lnTo>
                  <a:pt x="2956893" y="2200010"/>
                </a:lnTo>
                <a:lnTo>
                  <a:pt x="0" y="220001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4" name="Freeform 4"/>
          <p:cNvSpPr/>
          <p:nvPr/>
        </p:nvSpPr>
        <p:spPr>
          <a:xfrm>
            <a:off x="11342595" y="4795820"/>
            <a:ext cx="1858432" cy="3015712"/>
          </a:xfrm>
          <a:custGeom>
            <a:avLst/>
            <a:gdLst/>
            <a:ahLst/>
            <a:cxnLst/>
            <a:rect l="l" t="t" r="r" b="b"/>
            <a:pathLst>
              <a:path w="1858432" h="3015712">
                <a:moveTo>
                  <a:pt x="0" y="0"/>
                </a:moveTo>
                <a:lnTo>
                  <a:pt x="1858433" y="0"/>
                </a:lnTo>
                <a:lnTo>
                  <a:pt x="1858433" y="3015711"/>
                </a:lnTo>
                <a:lnTo>
                  <a:pt x="0" y="3015711"/>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FOTOPLETIMOSGRAFÍA</a:t>
            </a:r>
          </a:p>
        </p:txBody>
      </p:sp>
      <p:sp>
        <p:nvSpPr>
          <p:cNvPr id="6" name="TextBox 6"/>
          <p:cNvSpPr txBox="1"/>
          <p:nvPr/>
        </p:nvSpPr>
        <p:spPr>
          <a:xfrm>
            <a:off x="2315473" y="2436734"/>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Photoplethysmography (PPG)</a:t>
            </a:r>
          </a:p>
        </p:txBody>
      </p:sp>
    </p:spTree>
    <p:extLst>
      <p:ext uri="{BB962C8B-B14F-4D97-AF65-F5344CB8AC3E}">
        <p14:creationId xmlns:p14="http://schemas.microsoft.com/office/powerpoint/2010/main" val="15780613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04237" y="5675543"/>
            <a:ext cx="2717130" cy="1593596"/>
            <a:chOff x="0" y="0"/>
            <a:chExt cx="3622840" cy="2124795"/>
          </a:xfrm>
        </p:grpSpPr>
        <p:grpSp>
          <p:nvGrpSpPr>
            <p:cNvPr id="3" name="Group 3"/>
            <p:cNvGrpSpPr/>
            <p:nvPr/>
          </p:nvGrpSpPr>
          <p:grpSpPr>
            <a:xfrm>
              <a:off x="0" y="0"/>
              <a:ext cx="3622840" cy="2124795"/>
              <a:chOff x="0" y="0"/>
              <a:chExt cx="2320284" cy="1360846"/>
            </a:xfrm>
          </p:grpSpPr>
          <p:sp>
            <p:nvSpPr>
              <p:cNvPr id="4" name="Freeform 4"/>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00C4CC"/>
              </a:solidFill>
            </p:spPr>
          </p:sp>
        </p:grpSp>
        <p:sp>
          <p:nvSpPr>
            <p:cNvPr id="5" name="TextBox 5"/>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Producción de la emoción</a:t>
              </a:r>
            </a:p>
          </p:txBody>
        </p:sp>
      </p:grpSp>
      <p:grpSp>
        <p:nvGrpSpPr>
          <p:cNvPr id="6" name="Group 6"/>
          <p:cNvGrpSpPr/>
          <p:nvPr/>
        </p:nvGrpSpPr>
        <p:grpSpPr>
          <a:xfrm>
            <a:off x="4124393" y="5675543"/>
            <a:ext cx="2717130" cy="1593596"/>
            <a:chOff x="0" y="0"/>
            <a:chExt cx="3622840" cy="2124795"/>
          </a:xfrm>
        </p:grpSpPr>
        <p:grpSp>
          <p:nvGrpSpPr>
            <p:cNvPr id="7" name="Group 7"/>
            <p:cNvGrpSpPr/>
            <p:nvPr/>
          </p:nvGrpSpPr>
          <p:grpSpPr>
            <a:xfrm>
              <a:off x="0" y="0"/>
              <a:ext cx="3622840" cy="2124795"/>
              <a:chOff x="0" y="0"/>
              <a:chExt cx="2320284" cy="1360846"/>
            </a:xfrm>
          </p:grpSpPr>
          <p:sp>
            <p:nvSpPr>
              <p:cNvPr id="8" name="Freeform 8"/>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00C4CC"/>
              </a:solidFill>
            </p:spPr>
          </p:sp>
        </p:grpSp>
        <p:sp>
          <p:nvSpPr>
            <p:cNvPr id="9" name="TextBox 9"/>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Adquisición de los datos</a:t>
              </a:r>
            </a:p>
          </p:txBody>
        </p:sp>
      </p:grpSp>
      <p:grpSp>
        <p:nvGrpSpPr>
          <p:cNvPr id="10" name="Group 10"/>
          <p:cNvGrpSpPr/>
          <p:nvPr/>
        </p:nvGrpSpPr>
        <p:grpSpPr>
          <a:xfrm>
            <a:off x="7544550" y="5675543"/>
            <a:ext cx="2717130" cy="1593596"/>
            <a:chOff x="0" y="0"/>
            <a:chExt cx="3622840" cy="2124795"/>
          </a:xfrm>
        </p:grpSpPr>
        <p:grpSp>
          <p:nvGrpSpPr>
            <p:cNvPr id="11" name="Group 11"/>
            <p:cNvGrpSpPr/>
            <p:nvPr/>
          </p:nvGrpSpPr>
          <p:grpSpPr>
            <a:xfrm>
              <a:off x="0" y="0"/>
              <a:ext cx="3622840" cy="2124795"/>
              <a:chOff x="0" y="0"/>
              <a:chExt cx="2320284" cy="1360846"/>
            </a:xfrm>
          </p:grpSpPr>
          <p:sp>
            <p:nvSpPr>
              <p:cNvPr id="12" name="Freeform 12"/>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00C4CC"/>
              </a:solidFill>
            </p:spPr>
          </p:sp>
        </p:grpSp>
        <p:sp>
          <p:nvSpPr>
            <p:cNvPr id="13" name="TextBox 13"/>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Procesamiento de los datos</a:t>
              </a:r>
            </a:p>
          </p:txBody>
        </p:sp>
      </p:grpSp>
      <p:grpSp>
        <p:nvGrpSpPr>
          <p:cNvPr id="14" name="Group 14"/>
          <p:cNvGrpSpPr/>
          <p:nvPr/>
        </p:nvGrpSpPr>
        <p:grpSpPr>
          <a:xfrm>
            <a:off x="11205591" y="4473432"/>
            <a:ext cx="2717130" cy="1593596"/>
            <a:chOff x="0" y="0"/>
            <a:chExt cx="3622840" cy="2124795"/>
          </a:xfrm>
        </p:grpSpPr>
        <p:grpSp>
          <p:nvGrpSpPr>
            <p:cNvPr id="15" name="Group 15"/>
            <p:cNvGrpSpPr/>
            <p:nvPr/>
          </p:nvGrpSpPr>
          <p:grpSpPr>
            <a:xfrm>
              <a:off x="0" y="0"/>
              <a:ext cx="3622840" cy="2124795"/>
              <a:chOff x="0" y="0"/>
              <a:chExt cx="2320284" cy="1360846"/>
            </a:xfrm>
          </p:grpSpPr>
          <p:sp>
            <p:nvSpPr>
              <p:cNvPr id="16" name="Freeform 16"/>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737373"/>
              </a:solidFill>
            </p:spPr>
          </p:sp>
        </p:grpSp>
        <p:sp>
          <p:nvSpPr>
            <p:cNvPr id="17" name="TextBox 17"/>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MACHINE LEARNING</a:t>
              </a:r>
            </a:p>
          </p:txBody>
        </p:sp>
      </p:grpSp>
      <p:grpSp>
        <p:nvGrpSpPr>
          <p:cNvPr id="18" name="Group 18"/>
          <p:cNvGrpSpPr/>
          <p:nvPr/>
        </p:nvGrpSpPr>
        <p:grpSpPr>
          <a:xfrm>
            <a:off x="11205591" y="6877653"/>
            <a:ext cx="2717130" cy="1593596"/>
            <a:chOff x="0" y="0"/>
            <a:chExt cx="3622840" cy="2124795"/>
          </a:xfrm>
        </p:grpSpPr>
        <p:grpSp>
          <p:nvGrpSpPr>
            <p:cNvPr id="19" name="Group 19"/>
            <p:cNvGrpSpPr/>
            <p:nvPr/>
          </p:nvGrpSpPr>
          <p:grpSpPr>
            <a:xfrm>
              <a:off x="0" y="0"/>
              <a:ext cx="3622840" cy="2124795"/>
              <a:chOff x="0" y="0"/>
              <a:chExt cx="2320284" cy="1360846"/>
            </a:xfrm>
          </p:grpSpPr>
          <p:sp>
            <p:nvSpPr>
              <p:cNvPr id="20" name="Freeform 20"/>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737373"/>
              </a:solidFill>
            </p:spPr>
          </p:sp>
        </p:grpSp>
        <p:sp>
          <p:nvSpPr>
            <p:cNvPr id="21" name="TextBox 21"/>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DEEP </a:t>
              </a:r>
            </a:p>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LEARNING</a:t>
              </a:r>
            </a:p>
          </p:txBody>
        </p:sp>
      </p:grpSp>
      <p:grpSp>
        <p:nvGrpSpPr>
          <p:cNvPr id="22" name="Group 22"/>
          <p:cNvGrpSpPr/>
          <p:nvPr/>
        </p:nvGrpSpPr>
        <p:grpSpPr>
          <a:xfrm>
            <a:off x="14866633" y="5675543"/>
            <a:ext cx="2717130" cy="1593596"/>
            <a:chOff x="0" y="0"/>
            <a:chExt cx="3622840" cy="2124795"/>
          </a:xfrm>
        </p:grpSpPr>
        <p:grpSp>
          <p:nvGrpSpPr>
            <p:cNvPr id="23" name="Group 23"/>
            <p:cNvGrpSpPr/>
            <p:nvPr/>
          </p:nvGrpSpPr>
          <p:grpSpPr>
            <a:xfrm>
              <a:off x="0" y="0"/>
              <a:ext cx="3622840" cy="2124795"/>
              <a:chOff x="0" y="0"/>
              <a:chExt cx="2320284" cy="1360846"/>
            </a:xfrm>
          </p:grpSpPr>
          <p:sp>
            <p:nvSpPr>
              <p:cNvPr id="24" name="Freeform 24"/>
              <p:cNvSpPr/>
              <p:nvPr/>
            </p:nvSpPr>
            <p:spPr>
              <a:xfrm>
                <a:off x="0" y="0"/>
                <a:ext cx="2320284" cy="1360846"/>
              </a:xfrm>
              <a:custGeom>
                <a:avLst/>
                <a:gdLst/>
                <a:ahLst/>
                <a:cxnLst/>
                <a:rect l="l" t="t" r="r" b="b"/>
                <a:pathLst>
                  <a:path w="2320284" h="1360846">
                    <a:moveTo>
                      <a:pt x="2195824" y="1360846"/>
                    </a:moveTo>
                    <a:lnTo>
                      <a:pt x="124460" y="1360846"/>
                    </a:lnTo>
                    <a:cubicBezTo>
                      <a:pt x="55880" y="1360846"/>
                      <a:pt x="0" y="1304966"/>
                      <a:pt x="0" y="1236386"/>
                    </a:cubicBezTo>
                    <a:lnTo>
                      <a:pt x="0" y="124460"/>
                    </a:lnTo>
                    <a:cubicBezTo>
                      <a:pt x="0" y="55880"/>
                      <a:pt x="55880" y="0"/>
                      <a:pt x="124460" y="0"/>
                    </a:cubicBezTo>
                    <a:lnTo>
                      <a:pt x="2195824" y="0"/>
                    </a:lnTo>
                    <a:cubicBezTo>
                      <a:pt x="2264404" y="0"/>
                      <a:pt x="2320284" y="55880"/>
                      <a:pt x="2320284" y="124460"/>
                    </a:cubicBezTo>
                    <a:lnTo>
                      <a:pt x="2320284" y="1236386"/>
                    </a:lnTo>
                    <a:cubicBezTo>
                      <a:pt x="2320284" y="1304966"/>
                      <a:pt x="2264404" y="1360846"/>
                      <a:pt x="2195824" y="1360846"/>
                    </a:cubicBezTo>
                    <a:close/>
                  </a:path>
                </a:pathLst>
              </a:custGeom>
              <a:solidFill>
                <a:srgbClr val="737373"/>
              </a:solidFill>
            </p:spPr>
          </p:sp>
        </p:grpSp>
        <p:sp>
          <p:nvSpPr>
            <p:cNvPr id="25" name="TextBox 25"/>
            <p:cNvSpPr txBox="1"/>
            <p:nvPr/>
          </p:nvSpPr>
          <p:spPr>
            <a:xfrm>
              <a:off x="216724" y="496610"/>
              <a:ext cx="3189393" cy="1083950"/>
            </a:xfrm>
            <a:prstGeom prst="rect">
              <a:avLst/>
            </a:prstGeom>
          </p:spPr>
          <p:txBody>
            <a:bodyPr lIns="0" tIns="0" rIns="0" bIns="0" rtlCol="0" anchor="t">
              <a:spAutoFit/>
            </a:bodyPr>
            <a:lstStyle/>
            <a:p>
              <a:pPr marL="0" marR="0" lvl="0" indent="0" algn="ctr" defTabSz="457200" rtl="0" eaLnBrk="1" fontAlgn="auto" latinLnBrk="0" hangingPunct="1">
                <a:lnSpc>
                  <a:spcPts val="2991"/>
                </a:lnSpc>
                <a:spcBef>
                  <a:spcPts val="0"/>
                </a:spcBef>
                <a:spcAft>
                  <a:spcPts val="0"/>
                </a:spcAft>
                <a:buClrTx/>
                <a:buSzTx/>
                <a:buFontTx/>
                <a:buNone/>
                <a:tabLst/>
                <a:defRPr/>
              </a:pPr>
              <a:r>
                <a:rPr kumimoji="0" lang="en-US" sz="2719" b="0" i="0" u="none" strike="noStrike" kern="1200" cap="none" spc="0" normalizeH="0" baseline="0" noProof="0">
                  <a:ln>
                    <a:noFill/>
                  </a:ln>
                  <a:solidFill>
                    <a:srgbClr val="000000"/>
                  </a:solidFill>
                  <a:effectLst/>
                  <a:uLnTx/>
                  <a:uFillTx/>
                  <a:latin typeface="Agrandir Narrow"/>
                  <a:ea typeface="+mn-ea"/>
                  <a:cs typeface="+mn-cs"/>
                </a:rPr>
                <a:t>Evaluación del modelo</a:t>
              </a:r>
            </a:p>
          </p:txBody>
        </p:sp>
      </p:grpSp>
      <p:sp>
        <p:nvSpPr>
          <p:cNvPr id="26" name="AutoShape 26"/>
          <p:cNvSpPr/>
          <p:nvPr/>
        </p:nvSpPr>
        <p:spPr>
          <a:xfrm flipV="1">
            <a:off x="3421367" y="6498914"/>
            <a:ext cx="703026" cy="0"/>
          </a:xfrm>
          <a:prstGeom prst="line">
            <a:avLst/>
          </a:prstGeom>
          <a:ln w="66675" cap="flat">
            <a:solidFill>
              <a:srgbClr val="FFDE59"/>
            </a:solidFill>
            <a:prstDash val="solid"/>
            <a:headEnd type="none" w="sm" len="sm"/>
            <a:tailEnd type="triangle" w="lg" len="med"/>
          </a:ln>
        </p:spPr>
      </p:sp>
      <p:sp>
        <p:nvSpPr>
          <p:cNvPr id="28" name="AutoShape 28"/>
          <p:cNvSpPr/>
          <p:nvPr/>
        </p:nvSpPr>
        <p:spPr>
          <a:xfrm flipV="1">
            <a:off x="10210800" y="5134183"/>
            <a:ext cx="994791" cy="541361"/>
          </a:xfrm>
          <a:prstGeom prst="line">
            <a:avLst/>
          </a:prstGeom>
          <a:ln w="66675" cap="flat">
            <a:solidFill>
              <a:srgbClr val="3D3D3D"/>
            </a:solidFill>
            <a:prstDash val="solid"/>
            <a:headEnd type="none" w="sm" len="sm"/>
            <a:tailEnd type="triangle" w="lg" len="med"/>
          </a:ln>
        </p:spPr>
      </p:sp>
      <p:sp>
        <p:nvSpPr>
          <p:cNvPr id="29" name="AutoShape 29"/>
          <p:cNvSpPr/>
          <p:nvPr/>
        </p:nvSpPr>
        <p:spPr>
          <a:xfrm>
            <a:off x="10261678" y="7200899"/>
            <a:ext cx="943913" cy="609600"/>
          </a:xfrm>
          <a:prstGeom prst="line">
            <a:avLst/>
          </a:prstGeom>
          <a:ln w="66675" cap="flat">
            <a:solidFill>
              <a:srgbClr val="3D3D3D"/>
            </a:solidFill>
            <a:prstDash val="solid"/>
            <a:headEnd type="none" w="sm" len="sm"/>
            <a:tailEnd type="triangle" w="lg" len="med"/>
          </a:ln>
        </p:spPr>
      </p:sp>
      <p:sp>
        <p:nvSpPr>
          <p:cNvPr id="30" name="AutoShape 30"/>
          <p:cNvSpPr/>
          <p:nvPr/>
        </p:nvSpPr>
        <p:spPr>
          <a:xfrm>
            <a:off x="13922719" y="5134184"/>
            <a:ext cx="994794" cy="618916"/>
          </a:xfrm>
          <a:prstGeom prst="line">
            <a:avLst/>
          </a:prstGeom>
          <a:ln w="66675" cap="flat">
            <a:solidFill>
              <a:srgbClr val="3D3D3D"/>
            </a:solidFill>
            <a:prstDash val="solid"/>
            <a:headEnd type="none" w="sm" len="sm"/>
            <a:tailEnd type="triangle" w="lg" len="med"/>
          </a:ln>
        </p:spPr>
      </p:sp>
      <p:sp>
        <p:nvSpPr>
          <p:cNvPr id="31" name="AutoShape 31"/>
          <p:cNvSpPr/>
          <p:nvPr/>
        </p:nvSpPr>
        <p:spPr>
          <a:xfrm flipV="1">
            <a:off x="13922719" y="7200899"/>
            <a:ext cx="943914" cy="609600"/>
          </a:xfrm>
          <a:prstGeom prst="line">
            <a:avLst/>
          </a:prstGeom>
          <a:ln w="66675" cap="flat">
            <a:solidFill>
              <a:srgbClr val="3D3D3D"/>
            </a:solidFill>
            <a:prstDash val="solid"/>
            <a:headEnd type="none" w="sm" len="sm"/>
            <a:tailEnd type="triangle" w="lg" len="med"/>
          </a:ln>
        </p:spPr>
      </p:sp>
      <p:sp>
        <p:nvSpPr>
          <p:cNvPr id="32" name="TextBox 32"/>
          <p:cNvSpPr txBox="1"/>
          <p:nvPr/>
        </p:nvSpPr>
        <p:spPr>
          <a:xfrm>
            <a:off x="2096887" y="1473200"/>
            <a:ext cx="14094227" cy="2171700"/>
          </a:xfrm>
          <a:prstGeom prst="rect">
            <a:avLst/>
          </a:prstGeom>
        </p:spPr>
        <p:txBody>
          <a:bodyPr lIns="0" tIns="0" rIns="0" bIns="0" rtlCol="0" anchor="t">
            <a:spAutoFit/>
          </a:bodyPr>
          <a:lstStyle/>
          <a:p>
            <a:pPr marL="0" marR="0" lvl="0" indent="0" algn="ctr" defTabSz="457200" rtl="0" eaLnBrk="1" fontAlgn="auto" latinLnBrk="0" hangingPunct="1">
              <a:lnSpc>
                <a:spcPts val="7800"/>
              </a:lnSpc>
              <a:spcBef>
                <a:spcPts val="0"/>
              </a:spcBef>
              <a:spcAft>
                <a:spcPts val="0"/>
              </a:spcAft>
              <a:buClrTx/>
              <a:buSzTx/>
              <a:buFontTx/>
              <a:buNone/>
              <a:tabLst/>
              <a:defRPr/>
            </a:pPr>
            <a:r>
              <a:rPr kumimoji="0" lang="en-US" sz="6500" b="0" i="0" u="none" strike="noStrike" kern="1200" cap="none" spc="0" normalizeH="0" baseline="0" noProof="0">
                <a:ln>
                  <a:noFill/>
                </a:ln>
                <a:solidFill>
                  <a:srgbClr val="FFDE59"/>
                </a:solidFill>
                <a:effectLst/>
                <a:uLnTx/>
                <a:uFillTx/>
                <a:latin typeface="Agrandir Narrow Bold"/>
                <a:ea typeface="+mn-ea"/>
                <a:cs typeface="+mn-cs"/>
              </a:rPr>
              <a:t>PROCESO DE RECONOCIMIENTO</a:t>
            </a:r>
          </a:p>
          <a:p>
            <a:pPr marL="0" marR="0" lvl="0" indent="0" algn="ctr" defTabSz="457200" rtl="0" eaLnBrk="1" fontAlgn="auto" latinLnBrk="0" hangingPunct="1">
              <a:lnSpc>
                <a:spcPts val="7800"/>
              </a:lnSpc>
              <a:spcBef>
                <a:spcPct val="0"/>
              </a:spcBef>
              <a:spcAft>
                <a:spcPts val="0"/>
              </a:spcAft>
              <a:buClrTx/>
              <a:buSzTx/>
              <a:buFontTx/>
              <a:buNone/>
              <a:tabLst/>
              <a:defRPr/>
            </a:pPr>
            <a:r>
              <a:rPr kumimoji="0" lang="en-US" sz="6500" b="0" i="0" u="none" strike="noStrike" kern="1200" cap="none" spc="0" normalizeH="0" baseline="0" noProof="0">
                <a:ln>
                  <a:noFill/>
                </a:ln>
                <a:solidFill>
                  <a:srgbClr val="FFDE59"/>
                </a:solidFill>
                <a:effectLst/>
                <a:uLnTx/>
                <a:uFillTx/>
                <a:latin typeface="Agrandir Narrow Bold"/>
                <a:ea typeface="+mn-ea"/>
                <a:cs typeface="+mn-cs"/>
              </a:rPr>
              <a:t>DE EMOCIONES</a:t>
            </a:r>
          </a:p>
        </p:txBody>
      </p:sp>
      <p:sp>
        <p:nvSpPr>
          <p:cNvPr id="33" name="AutoShape 26"/>
          <p:cNvSpPr/>
          <p:nvPr/>
        </p:nvSpPr>
        <p:spPr>
          <a:xfrm flipV="1">
            <a:off x="6841523" y="6467665"/>
            <a:ext cx="703026" cy="0"/>
          </a:xfrm>
          <a:prstGeom prst="line">
            <a:avLst/>
          </a:prstGeom>
          <a:ln w="66675" cap="flat">
            <a:solidFill>
              <a:srgbClr val="FFDE59"/>
            </a:solidFill>
            <a:prstDash val="solid"/>
            <a:headEnd type="none" w="sm" len="sm"/>
            <a:tailEnd type="triangle" w="lg" len="med"/>
          </a:ln>
        </p:spPr>
      </p:sp>
    </p:spTree>
    <p:extLst>
      <p:ext uri="{BB962C8B-B14F-4D97-AF65-F5344CB8AC3E}">
        <p14:creationId xmlns:p14="http://schemas.microsoft.com/office/powerpoint/2010/main" val="7830929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2314260" y="-1247768"/>
            <a:ext cx="17462686" cy="13208140"/>
          </a:xfrm>
          <a:custGeom>
            <a:avLst/>
            <a:gdLst/>
            <a:ahLst/>
            <a:cxnLst/>
            <a:rect l="l" t="t" r="r" b="b"/>
            <a:pathLst>
              <a:path w="17462686" h="13208140">
                <a:moveTo>
                  <a:pt x="0" y="13208140"/>
                </a:moveTo>
                <a:lnTo>
                  <a:pt x="17462686" y="13208140"/>
                </a:lnTo>
                <a:lnTo>
                  <a:pt x="17462686" y="0"/>
                </a:lnTo>
                <a:lnTo>
                  <a:pt x="0" y="0"/>
                </a:lnTo>
                <a:lnTo>
                  <a:pt x="0" y="1320814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964692" y="8472246"/>
            <a:ext cx="4811235" cy="354637"/>
            <a:chOff x="0" y="0"/>
            <a:chExt cx="1267156" cy="93402"/>
          </a:xfrm>
        </p:grpSpPr>
        <p:sp>
          <p:nvSpPr>
            <p:cNvPr id="4" name="Freeform 4"/>
            <p:cNvSpPr/>
            <p:nvPr/>
          </p:nvSpPr>
          <p:spPr>
            <a:xfrm>
              <a:off x="0" y="0"/>
              <a:ext cx="1267156" cy="93402"/>
            </a:xfrm>
            <a:custGeom>
              <a:avLst/>
              <a:gdLst/>
              <a:ahLst/>
              <a:cxnLst/>
              <a:rect l="l" t="t" r="r" b="b"/>
              <a:pathLst>
                <a:path w="1267156" h="93402">
                  <a:moveTo>
                    <a:pt x="633578" y="0"/>
                  </a:moveTo>
                  <a:cubicBezTo>
                    <a:pt x="283663" y="0"/>
                    <a:pt x="0" y="20909"/>
                    <a:pt x="0" y="46701"/>
                  </a:cubicBezTo>
                  <a:cubicBezTo>
                    <a:pt x="0" y="72493"/>
                    <a:pt x="283663" y="93402"/>
                    <a:pt x="633578" y="93402"/>
                  </a:cubicBezTo>
                  <a:cubicBezTo>
                    <a:pt x="983494" y="93402"/>
                    <a:pt x="1267156" y="72493"/>
                    <a:pt x="1267156" y="46701"/>
                  </a:cubicBezTo>
                  <a:cubicBezTo>
                    <a:pt x="1267156" y="20909"/>
                    <a:pt x="983494" y="0"/>
                    <a:pt x="633578" y="0"/>
                  </a:cubicBezTo>
                  <a:close/>
                </a:path>
              </a:pathLst>
            </a:custGeom>
            <a:solidFill>
              <a:srgbClr val="000000">
                <a:alpha val="22745"/>
              </a:srgbClr>
            </a:solidFill>
          </p:spPr>
        </p:sp>
        <p:sp>
          <p:nvSpPr>
            <p:cNvPr id="5" name="TextBox 5"/>
            <p:cNvSpPr txBox="1"/>
            <p:nvPr/>
          </p:nvSpPr>
          <p:spPr>
            <a:xfrm>
              <a:off x="76200" y="38100"/>
              <a:ext cx="1114756" cy="0"/>
            </a:xfrm>
            <a:prstGeom prst="rect">
              <a:avLst/>
            </a:prstGeom>
          </p:spPr>
          <p:txBody>
            <a:bodyPr lIns="50800" tIns="50800" rIns="50800" bIns="50800" rtlCol="0" anchor="ctr"/>
            <a:lstStyle/>
            <a:p>
              <a:pPr marL="0" marR="0" lvl="0" indent="0" algn="ctr" defTabSz="4572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Freeform 6"/>
          <p:cNvSpPr/>
          <p:nvPr/>
        </p:nvSpPr>
        <p:spPr>
          <a:xfrm>
            <a:off x="11481318" y="1659255"/>
            <a:ext cx="5777982" cy="6236822"/>
          </a:xfrm>
          <a:custGeom>
            <a:avLst/>
            <a:gdLst/>
            <a:ahLst/>
            <a:cxnLst/>
            <a:rect l="l" t="t" r="r" b="b"/>
            <a:pathLst>
              <a:path w="5777982" h="6236822">
                <a:moveTo>
                  <a:pt x="0" y="0"/>
                </a:moveTo>
                <a:lnTo>
                  <a:pt x="5777982" y="0"/>
                </a:lnTo>
                <a:lnTo>
                  <a:pt x="5777982" y="6236822"/>
                </a:lnTo>
                <a:lnTo>
                  <a:pt x="0" y="6236822"/>
                </a:lnTo>
                <a:lnTo>
                  <a:pt x="0" y="0"/>
                </a:lnTo>
                <a:close/>
              </a:path>
            </a:pathLst>
          </a:custGeom>
          <a:blipFill>
            <a:blip r:embed="rId4"/>
            <a:stretch>
              <a:fillRect/>
            </a:stretch>
          </a:blipFill>
        </p:spPr>
      </p:sp>
      <p:sp>
        <p:nvSpPr>
          <p:cNvPr id="7" name="TextBox 7"/>
          <p:cNvSpPr txBox="1"/>
          <p:nvPr/>
        </p:nvSpPr>
        <p:spPr>
          <a:xfrm>
            <a:off x="1028700" y="666750"/>
            <a:ext cx="6544472" cy="1040130"/>
          </a:xfrm>
          <a:prstGeom prst="rect">
            <a:avLst/>
          </a:prstGeom>
        </p:spPr>
        <p:txBody>
          <a:bodyPr lIns="0" tIns="0" rIns="0" bIns="0" rtlCol="0" anchor="t">
            <a:spAutoFit/>
          </a:bodyPr>
          <a:lstStyle/>
          <a:p>
            <a:pPr marL="0" marR="0" lvl="0" indent="0" algn="ctr" defTabSz="457200" rtl="0" eaLnBrk="1" fontAlgn="auto" latinLnBrk="0" hangingPunct="1">
              <a:lnSpc>
                <a:spcPts val="9135"/>
              </a:lnSpc>
              <a:spcBef>
                <a:spcPts val="0"/>
              </a:spcBef>
              <a:spcAft>
                <a:spcPts val="0"/>
              </a:spcAft>
              <a:buClrTx/>
              <a:buSzTx/>
              <a:buFontTx/>
              <a:buNone/>
              <a:tabLst/>
              <a:defRPr/>
            </a:pPr>
            <a:r>
              <a:rPr kumimoji="0" lang="en-US" sz="4500" b="0" i="0" u="none" strike="noStrike" kern="1200" cap="none" spc="386" normalizeH="0" baseline="0" noProof="0" dirty="0">
                <a:ln>
                  <a:noFill/>
                </a:ln>
                <a:solidFill>
                  <a:srgbClr val="FFDE59"/>
                </a:solidFill>
                <a:effectLst/>
                <a:uLnTx/>
                <a:uFillTx/>
                <a:latin typeface="Agrandir Narrow Bold" panose="020B0604020202020204" charset="0"/>
              </a:rPr>
              <a:t>E4 WRISTBAND</a:t>
            </a:r>
          </a:p>
        </p:txBody>
      </p:sp>
      <p:sp>
        <p:nvSpPr>
          <p:cNvPr id="8" name="TextBox 8"/>
          <p:cNvSpPr txBox="1"/>
          <p:nvPr/>
        </p:nvSpPr>
        <p:spPr>
          <a:xfrm>
            <a:off x="1634082" y="1919785"/>
            <a:ext cx="5333707" cy="747522"/>
          </a:xfrm>
          <a:prstGeom prst="rect">
            <a:avLst/>
          </a:prstGeom>
        </p:spPr>
        <p:txBody>
          <a:bodyPr lIns="0" tIns="0" rIns="0" bIns="0" rtlCol="0" anchor="t">
            <a:spAutoFit/>
          </a:bodyPr>
          <a:lstStyle/>
          <a:p>
            <a:pPr marL="0" marR="0" lvl="0" indent="0" algn="ctr" defTabSz="457200" rtl="0" eaLnBrk="1" fontAlgn="auto" latinLnBrk="0" hangingPunct="1">
              <a:lnSpc>
                <a:spcPts val="2709"/>
              </a:lnSpc>
              <a:spcBef>
                <a:spcPts val="0"/>
              </a:spcBef>
              <a:spcAft>
                <a:spcPts val="0"/>
              </a:spcAft>
              <a:buClrTx/>
              <a:buSzTx/>
              <a:buFontTx/>
              <a:buNone/>
              <a:tabLst/>
              <a:defRPr/>
            </a:pPr>
            <a:r>
              <a:rPr kumimoji="0" lang="en-US" sz="2100" b="0" i="0" u="none" strike="noStrike" kern="1200" cap="none" spc="180" normalizeH="0" baseline="0" noProof="0" dirty="0">
                <a:ln>
                  <a:noFill/>
                </a:ln>
                <a:solidFill>
                  <a:srgbClr val="00C4CC"/>
                </a:solidFill>
                <a:effectLst/>
                <a:uLnTx/>
                <a:uFillTx/>
                <a:latin typeface="Agrandir Narrow Medium"/>
                <a:ea typeface="+mn-ea"/>
                <a:cs typeface="+mn-cs"/>
              </a:rPr>
              <a:t>REAL-TIME PHYSIOLOGICAL DATA STREAMING AND VISUALIZATION</a:t>
            </a:r>
          </a:p>
        </p:txBody>
      </p:sp>
      <p:sp>
        <p:nvSpPr>
          <p:cNvPr id="9" name="Freeform 9"/>
          <p:cNvSpPr/>
          <p:nvPr/>
        </p:nvSpPr>
        <p:spPr>
          <a:xfrm>
            <a:off x="1346172" y="3467209"/>
            <a:ext cx="1661658" cy="1661658"/>
          </a:xfrm>
          <a:custGeom>
            <a:avLst/>
            <a:gdLst/>
            <a:ahLst/>
            <a:cxnLst/>
            <a:rect l="l" t="t" r="r" b="b"/>
            <a:pathLst>
              <a:path w="1661658" h="1661658">
                <a:moveTo>
                  <a:pt x="0" y="0"/>
                </a:moveTo>
                <a:lnTo>
                  <a:pt x="1661658" y="0"/>
                </a:lnTo>
                <a:lnTo>
                  <a:pt x="1661658" y="1661658"/>
                </a:lnTo>
                <a:lnTo>
                  <a:pt x="0" y="1661658"/>
                </a:lnTo>
                <a:lnTo>
                  <a:pt x="0" y="0"/>
                </a:lnTo>
                <a:close/>
              </a:path>
            </a:pathLst>
          </a:custGeom>
          <a:blipFill>
            <a:blip r:embed="rId5"/>
            <a:stretch>
              <a:fillRect/>
            </a:stretch>
          </a:blipFill>
        </p:spPr>
      </p:sp>
      <p:sp>
        <p:nvSpPr>
          <p:cNvPr id="10" name="TextBox 10"/>
          <p:cNvSpPr txBox="1"/>
          <p:nvPr/>
        </p:nvSpPr>
        <p:spPr>
          <a:xfrm>
            <a:off x="3068009" y="3674722"/>
            <a:ext cx="428285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PORTÁTIL</a:t>
            </a:r>
          </a:p>
        </p:txBody>
      </p:sp>
      <p:sp>
        <p:nvSpPr>
          <p:cNvPr id="11" name="TextBox 11"/>
          <p:cNvSpPr txBox="1"/>
          <p:nvPr/>
        </p:nvSpPr>
        <p:spPr>
          <a:xfrm>
            <a:off x="3068009" y="4246984"/>
            <a:ext cx="4714980" cy="33794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Registrar fácilmente en el laboratorio</a:t>
            </a:r>
          </a:p>
        </p:txBody>
      </p:sp>
      <p:sp>
        <p:nvSpPr>
          <p:cNvPr id="12" name="Freeform 12"/>
          <p:cNvSpPr/>
          <p:nvPr/>
        </p:nvSpPr>
        <p:spPr>
          <a:xfrm>
            <a:off x="1209675" y="7366145"/>
            <a:ext cx="2021702" cy="2021702"/>
          </a:xfrm>
          <a:custGeom>
            <a:avLst/>
            <a:gdLst/>
            <a:ahLst/>
            <a:cxnLst/>
            <a:rect l="l" t="t" r="r" b="b"/>
            <a:pathLst>
              <a:path w="2021702" h="2021702">
                <a:moveTo>
                  <a:pt x="0" y="0"/>
                </a:moveTo>
                <a:lnTo>
                  <a:pt x="2021702" y="0"/>
                </a:lnTo>
                <a:lnTo>
                  <a:pt x="2021702" y="2021702"/>
                </a:lnTo>
                <a:lnTo>
                  <a:pt x="0" y="2021702"/>
                </a:lnTo>
                <a:lnTo>
                  <a:pt x="0" y="0"/>
                </a:lnTo>
                <a:close/>
              </a:path>
            </a:pathLst>
          </a:custGeom>
          <a:blipFill>
            <a:blip r:embed="rId6"/>
            <a:stretch>
              <a:fillRect/>
            </a:stretch>
          </a:blipFill>
        </p:spPr>
      </p:sp>
      <p:sp>
        <p:nvSpPr>
          <p:cNvPr id="13" name="TextBox 13"/>
          <p:cNvSpPr txBox="1"/>
          <p:nvPr/>
        </p:nvSpPr>
        <p:spPr>
          <a:xfrm>
            <a:off x="3097110" y="7705388"/>
            <a:ext cx="428285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MÚLTIPLES SEÑALES</a:t>
            </a:r>
          </a:p>
        </p:txBody>
      </p:sp>
      <p:sp>
        <p:nvSpPr>
          <p:cNvPr id="14" name="TextBox 14"/>
          <p:cNvSpPr txBox="1"/>
          <p:nvPr/>
        </p:nvSpPr>
        <p:spPr>
          <a:xfrm>
            <a:off x="3097110" y="8277650"/>
            <a:ext cx="4714980" cy="633222"/>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Resgistra múltiples señales fisiológicas de manera onlime (streaming)</a:t>
            </a:r>
          </a:p>
        </p:txBody>
      </p:sp>
      <p:sp>
        <p:nvSpPr>
          <p:cNvPr id="15" name="Freeform 15"/>
          <p:cNvSpPr/>
          <p:nvPr/>
        </p:nvSpPr>
        <p:spPr>
          <a:xfrm>
            <a:off x="1028700" y="5139761"/>
            <a:ext cx="2296603" cy="2296603"/>
          </a:xfrm>
          <a:custGeom>
            <a:avLst/>
            <a:gdLst/>
            <a:ahLst/>
            <a:cxnLst/>
            <a:rect l="l" t="t" r="r" b="b"/>
            <a:pathLst>
              <a:path w="2296603" h="2296603">
                <a:moveTo>
                  <a:pt x="0" y="0"/>
                </a:moveTo>
                <a:lnTo>
                  <a:pt x="2296603" y="0"/>
                </a:lnTo>
                <a:lnTo>
                  <a:pt x="2296603" y="2296603"/>
                </a:lnTo>
                <a:lnTo>
                  <a:pt x="0" y="2296603"/>
                </a:lnTo>
                <a:lnTo>
                  <a:pt x="0" y="0"/>
                </a:lnTo>
                <a:close/>
              </a:path>
            </a:pathLst>
          </a:custGeom>
          <a:blipFill>
            <a:blip r:embed="rId7"/>
            <a:stretch>
              <a:fillRect/>
            </a:stretch>
          </a:blipFill>
        </p:spPr>
      </p:sp>
      <p:sp>
        <p:nvSpPr>
          <p:cNvPr id="16" name="TextBox 16"/>
          <p:cNvSpPr txBox="1"/>
          <p:nvPr/>
        </p:nvSpPr>
        <p:spPr>
          <a:xfrm>
            <a:off x="3083765" y="5576342"/>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CALIDAD CLÍNICA</a:t>
            </a:r>
          </a:p>
        </p:txBody>
      </p:sp>
      <p:sp>
        <p:nvSpPr>
          <p:cNvPr id="17" name="TextBox 17"/>
          <p:cNvSpPr txBox="1"/>
          <p:nvPr/>
        </p:nvSpPr>
        <p:spPr>
          <a:xfrm>
            <a:off x="3083765" y="6171083"/>
            <a:ext cx="4714980" cy="633222"/>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Se obtienen datos fisiológicos exactos y precisos</a:t>
            </a:r>
          </a:p>
        </p:txBody>
      </p:sp>
    </p:spTree>
    <p:extLst>
      <p:ext uri="{BB962C8B-B14F-4D97-AF65-F5344CB8AC3E}">
        <p14:creationId xmlns:p14="http://schemas.microsoft.com/office/powerpoint/2010/main" val="1986664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2314260" y="-1247768"/>
            <a:ext cx="17462686" cy="13208140"/>
          </a:xfrm>
          <a:custGeom>
            <a:avLst/>
            <a:gdLst/>
            <a:ahLst/>
            <a:cxnLst/>
            <a:rect l="l" t="t" r="r" b="b"/>
            <a:pathLst>
              <a:path w="17462686" h="13208140">
                <a:moveTo>
                  <a:pt x="0" y="13208140"/>
                </a:moveTo>
                <a:lnTo>
                  <a:pt x="17462686" y="13208140"/>
                </a:lnTo>
                <a:lnTo>
                  <a:pt x="17462686" y="0"/>
                </a:lnTo>
                <a:lnTo>
                  <a:pt x="0" y="0"/>
                </a:lnTo>
                <a:lnTo>
                  <a:pt x="0" y="1320814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964692" y="8472246"/>
            <a:ext cx="4811235" cy="354637"/>
            <a:chOff x="0" y="0"/>
            <a:chExt cx="1267156" cy="93402"/>
          </a:xfrm>
        </p:grpSpPr>
        <p:sp>
          <p:nvSpPr>
            <p:cNvPr id="4" name="Freeform 4"/>
            <p:cNvSpPr/>
            <p:nvPr/>
          </p:nvSpPr>
          <p:spPr>
            <a:xfrm>
              <a:off x="0" y="0"/>
              <a:ext cx="1267156" cy="93402"/>
            </a:xfrm>
            <a:custGeom>
              <a:avLst/>
              <a:gdLst/>
              <a:ahLst/>
              <a:cxnLst/>
              <a:rect l="l" t="t" r="r" b="b"/>
              <a:pathLst>
                <a:path w="1267156" h="93402">
                  <a:moveTo>
                    <a:pt x="633578" y="0"/>
                  </a:moveTo>
                  <a:cubicBezTo>
                    <a:pt x="283663" y="0"/>
                    <a:pt x="0" y="20909"/>
                    <a:pt x="0" y="46701"/>
                  </a:cubicBezTo>
                  <a:cubicBezTo>
                    <a:pt x="0" y="72493"/>
                    <a:pt x="283663" y="93402"/>
                    <a:pt x="633578" y="93402"/>
                  </a:cubicBezTo>
                  <a:cubicBezTo>
                    <a:pt x="983494" y="93402"/>
                    <a:pt x="1267156" y="72493"/>
                    <a:pt x="1267156" y="46701"/>
                  </a:cubicBezTo>
                  <a:cubicBezTo>
                    <a:pt x="1267156" y="20909"/>
                    <a:pt x="983494" y="0"/>
                    <a:pt x="633578" y="0"/>
                  </a:cubicBezTo>
                  <a:close/>
                </a:path>
              </a:pathLst>
            </a:custGeom>
            <a:solidFill>
              <a:srgbClr val="000000">
                <a:alpha val="22745"/>
              </a:srgbClr>
            </a:solidFill>
          </p:spPr>
        </p:sp>
        <p:sp>
          <p:nvSpPr>
            <p:cNvPr id="5" name="TextBox 5"/>
            <p:cNvSpPr txBox="1"/>
            <p:nvPr/>
          </p:nvSpPr>
          <p:spPr>
            <a:xfrm>
              <a:off x="76200" y="38100"/>
              <a:ext cx="1114756" cy="0"/>
            </a:xfrm>
            <a:prstGeom prst="rect">
              <a:avLst/>
            </a:prstGeom>
          </p:spPr>
          <p:txBody>
            <a:bodyPr lIns="50800" tIns="50800" rIns="50800" bIns="50800" rtlCol="0" anchor="ctr"/>
            <a:lstStyle/>
            <a:p>
              <a:pPr marL="0" marR="0" lvl="0" indent="0" algn="ctr" defTabSz="4572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Freeform 6"/>
          <p:cNvSpPr/>
          <p:nvPr/>
        </p:nvSpPr>
        <p:spPr>
          <a:xfrm>
            <a:off x="11481318" y="1659255"/>
            <a:ext cx="5777982" cy="6236822"/>
          </a:xfrm>
          <a:custGeom>
            <a:avLst/>
            <a:gdLst/>
            <a:ahLst/>
            <a:cxnLst/>
            <a:rect l="l" t="t" r="r" b="b"/>
            <a:pathLst>
              <a:path w="5777982" h="6236822">
                <a:moveTo>
                  <a:pt x="0" y="0"/>
                </a:moveTo>
                <a:lnTo>
                  <a:pt x="5777982" y="0"/>
                </a:lnTo>
                <a:lnTo>
                  <a:pt x="5777982" y="6236822"/>
                </a:lnTo>
                <a:lnTo>
                  <a:pt x="0" y="6236822"/>
                </a:lnTo>
                <a:lnTo>
                  <a:pt x="0" y="0"/>
                </a:lnTo>
                <a:close/>
              </a:path>
            </a:pathLst>
          </a:custGeom>
          <a:blipFill>
            <a:blip r:embed="rId4"/>
            <a:stretch>
              <a:fillRect/>
            </a:stretch>
          </a:blipFill>
        </p:spPr>
      </p:sp>
      <p:sp>
        <p:nvSpPr>
          <p:cNvPr id="7" name="Freeform 7"/>
          <p:cNvSpPr/>
          <p:nvPr/>
        </p:nvSpPr>
        <p:spPr>
          <a:xfrm>
            <a:off x="1368873" y="2826027"/>
            <a:ext cx="1139327" cy="1139327"/>
          </a:xfrm>
          <a:custGeom>
            <a:avLst/>
            <a:gdLst/>
            <a:ahLst/>
            <a:cxnLst/>
            <a:rect l="l" t="t" r="r" b="b"/>
            <a:pathLst>
              <a:path w="1139327" h="1139327">
                <a:moveTo>
                  <a:pt x="0" y="0"/>
                </a:moveTo>
                <a:lnTo>
                  <a:pt x="1139327" y="0"/>
                </a:lnTo>
                <a:lnTo>
                  <a:pt x="1139327" y="1139327"/>
                </a:lnTo>
                <a:lnTo>
                  <a:pt x="0" y="1139327"/>
                </a:lnTo>
                <a:lnTo>
                  <a:pt x="0" y="0"/>
                </a:lnTo>
                <a:close/>
              </a:path>
            </a:pathLst>
          </a:custGeom>
          <a:blipFill>
            <a:blip r:embed="rId5"/>
            <a:stretch>
              <a:fillRect/>
            </a:stretch>
          </a:blipFill>
        </p:spPr>
      </p:sp>
      <p:sp>
        <p:nvSpPr>
          <p:cNvPr id="8" name="Freeform 8"/>
          <p:cNvSpPr/>
          <p:nvPr/>
        </p:nvSpPr>
        <p:spPr>
          <a:xfrm>
            <a:off x="1368873" y="4477141"/>
            <a:ext cx="1139327" cy="1139327"/>
          </a:xfrm>
          <a:custGeom>
            <a:avLst/>
            <a:gdLst/>
            <a:ahLst/>
            <a:cxnLst/>
            <a:rect l="l" t="t" r="r" b="b"/>
            <a:pathLst>
              <a:path w="1139327" h="1139327">
                <a:moveTo>
                  <a:pt x="0" y="0"/>
                </a:moveTo>
                <a:lnTo>
                  <a:pt x="1139327" y="0"/>
                </a:lnTo>
                <a:lnTo>
                  <a:pt x="1139327" y="1139327"/>
                </a:lnTo>
                <a:lnTo>
                  <a:pt x="0" y="1139327"/>
                </a:lnTo>
                <a:lnTo>
                  <a:pt x="0" y="0"/>
                </a:lnTo>
                <a:close/>
              </a:path>
            </a:pathLst>
          </a:custGeom>
          <a:blipFill>
            <a:blip r:embed="rId6"/>
            <a:stretch>
              <a:fillRect/>
            </a:stretch>
          </a:blipFill>
        </p:spPr>
      </p:sp>
      <p:sp>
        <p:nvSpPr>
          <p:cNvPr id="9" name="Freeform 9"/>
          <p:cNvSpPr/>
          <p:nvPr/>
        </p:nvSpPr>
        <p:spPr>
          <a:xfrm>
            <a:off x="1368873" y="6130818"/>
            <a:ext cx="1130695" cy="1130695"/>
          </a:xfrm>
          <a:custGeom>
            <a:avLst/>
            <a:gdLst/>
            <a:ahLst/>
            <a:cxnLst/>
            <a:rect l="l" t="t" r="r" b="b"/>
            <a:pathLst>
              <a:path w="1130695" h="1130695">
                <a:moveTo>
                  <a:pt x="0" y="0"/>
                </a:moveTo>
                <a:lnTo>
                  <a:pt x="1130696" y="0"/>
                </a:lnTo>
                <a:lnTo>
                  <a:pt x="1130696" y="1130695"/>
                </a:lnTo>
                <a:lnTo>
                  <a:pt x="0" y="1130695"/>
                </a:lnTo>
                <a:lnTo>
                  <a:pt x="0" y="0"/>
                </a:lnTo>
                <a:close/>
              </a:path>
            </a:pathLst>
          </a:custGeom>
          <a:blipFill>
            <a:blip r:embed="rId7"/>
            <a:stretch>
              <a:fillRect/>
            </a:stretch>
          </a:blipFill>
        </p:spPr>
      </p:sp>
      <p:sp>
        <p:nvSpPr>
          <p:cNvPr id="10" name="Freeform 10"/>
          <p:cNvSpPr/>
          <p:nvPr/>
        </p:nvSpPr>
        <p:spPr>
          <a:xfrm>
            <a:off x="1395431" y="7809010"/>
            <a:ext cx="1112769" cy="1169350"/>
          </a:xfrm>
          <a:custGeom>
            <a:avLst/>
            <a:gdLst/>
            <a:ahLst/>
            <a:cxnLst/>
            <a:rect l="l" t="t" r="r" b="b"/>
            <a:pathLst>
              <a:path w="1112769" h="1169350">
                <a:moveTo>
                  <a:pt x="0" y="0"/>
                </a:moveTo>
                <a:lnTo>
                  <a:pt x="1112769" y="0"/>
                </a:lnTo>
                <a:lnTo>
                  <a:pt x="1112769" y="1169351"/>
                </a:lnTo>
                <a:lnTo>
                  <a:pt x="0" y="1169351"/>
                </a:lnTo>
                <a:lnTo>
                  <a:pt x="0" y="0"/>
                </a:lnTo>
                <a:close/>
              </a:path>
            </a:pathLst>
          </a:custGeom>
          <a:blipFill>
            <a:blip r:embed="rId8"/>
            <a:stretch>
              <a:fillRect/>
            </a:stretch>
          </a:blipFill>
        </p:spPr>
      </p:sp>
      <p:sp>
        <p:nvSpPr>
          <p:cNvPr id="11" name="TextBox 11"/>
          <p:cNvSpPr txBox="1"/>
          <p:nvPr/>
        </p:nvSpPr>
        <p:spPr>
          <a:xfrm>
            <a:off x="1028700" y="666750"/>
            <a:ext cx="6544472" cy="1040130"/>
          </a:xfrm>
          <a:prstGeom prst="rect">
            <a:avLst/>
          </a:prstGeom>
        </p:spPr>
        <p:txBody>
          <a:bodyPr lIns="0" tIns="0" rIns="0" bIns="0" rtlCol="0" anchor="t">
            <a:spAutoFit/>
          </a:bodyPr>
          <a:lstStyle/>
          <a:p>
            <a:pPr marL="0" marR="0" lvl="0" indent="0" algn="ctr" defTabSz="457200" rtl="0" eaLnBrk="1" fontAlgn="auto" latinLnBrk="0" hangingPunct="1">
              <a:lnSpc>
                <a:spcPts val="9135"/>
              </a:lnSpc>
              <a:spcBef>
                <a:spcPts val="0"/>
              </a:spcBef>
              <a:spcAft>
                <a:spcPts val="0"/>
              </a:spcAft>
              <a:buClrTx/>
              <a:buSzTx/>
              <a:buFontTx/>
              <a:buNone/>
              <a:tabLst/>
              <a:defRPr/>
            </a:pPr>
            <a:r>
              <a:rPr kumimoji="0" lang="en-US" sz="4500" b="0" i="0" u="none" strike="noStrike" kern="1200" cap="none" spc="386" normalizeH="0" baseline="0" noProof="0" dirty="0">
                <a:ln>
                  <a:noFill/>
                </a:ln>
                <a:solidFill>
                  <a:srgbClr val="FFDE59"/>
                </a:solidFill>
                <a:effectLst/>
                <a:uLnTx/>
                <a:uFillTx/>
                <a:latin typeface="Agrandir Narrow Bold" panose="020B0604020202020204" charset="0"/>
              </a:rPr>
              <a:t>E4 WRISTBAND</a:t>
            </a:r>
          </a:p>
        </p:txBody>
      </p:sp>
      <p:sp>
        <p:nvSpPr>
          <p:cNvPr id="12" name="TextBox 12"/>
          <p:cNvSpPr txBox="1"/>
          <p:nvPr/>
        </p:nvSpPr>
        <p:spPr>
          <a:xfrm>
            <a:off x="2863896" y="2549802"/>
            <a:ext cx="428285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FOTOPLETISMOGRAMA</a:t>
            </a:r>
          </a:p>
        </p:txBody>
      </p:sp>
      <p:sp>
        <p:nvSpPr>
          <p:cNvPr id="13" name="TextBox 13"/>
          <p:cNvSpPr txBox="1"/>
          <p:nvPr/>
        </p:nvSpPr>
        <p:spPr>
          <a:xfrm>
            <a:off x="2863896" y="3131589"/>
            <a:ext cx="4714980" cy="92849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Mide el pulso del volumen sanguíneo (BVP), del cual se puede derivar la variabilidad de la frecuencia cardíaca</a:t>
            </a:r>
          </a:p>
        </p:txBody>
      </p:sp>
      <p:sp>
        <p:nvSpPr>
          <p:cNvPr id="14" name="TextBox 14"/>
          <p:cNvSpPr txBox="1"/>
          <p:nvPr/>
        </p:nvSpPr>
        <p:spPr>
          <a:xfrm>
            <a:off x="2863896" y="4447110"/>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ACELERÓMETRO</a:t>
            </a:r>
          </a:p>
        </p:txBody>
      </p:sp>
      <p:sp>
        <p:nvSpPr>
          <p:cNvPr id="15" name="TextBox 15"/>
          <p:cNvSpPr txBox="1"/>
          <p:nvPr/>
        </p:nvSpPr>
        <p:spPr>
          <a:xfrm>
            <a:off x="2863896" y="5041851"/>
            <a:ext cx="4714980" cy="633222"/>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Captura la actividad basada en el movimiento</a:t>
            </a:r>
          </a:p>
        </p:txBody>
      </p:sp>
      <p:sp>
        <p:nvSpPr>
          <p:cNvPr id="16" name="TextBox 16"/>
          <p:cNvSpPr txBox="1"/>
          <p:nvPr/>
        </p:nvSpPr>
        <p:spPr>
          <a:xfrm>
            <a:off x="2863896" y="6096472"/>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TERMÓMETRO IR</a:t>
            </a:r>
          </a:p>
        </p:txBody>
      </p:sp>
      <p:sp>
        <p:nvSpPr>
          <p:cNvPr id="17" name="TextBox 17"/>
          <p:cNvSpPr txBox="1"/>
          <p:nvPr/>
        </p:nvSpPr>
        <p:spPr>
          <a:xfrm>
            <a:off x="2863896" y="6691213"/>
            <a:ext cx="4714980" cy="33794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Lee la temperatura de la piel periférica</a:t>
            </a:r>
          </a:p>
        </p:txBody>
      </p:sp>
      <p:sp>
        <p:nvSpPr>
          <p:cNvPr id="18" name="TextBox 18"/>
          <p:cNvSpPr txBox="1"/>
          <p:nvPr/>
        </p:nvSpPr>
        <p:spPr>
          <a:xfrm>
            <a:off x="2850551" y="7610327"/>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FFFFFF"/>
                </a:solidFill>
                <a:effectLst/>
                <a:uLnTx/>
                <a:uFillTx/>
                <a:latin typeface="Agrandir Narrow Medium"/>
                <a:ea typeface="+mn-ea"/>
                <a:cs typeface="+mn-cs"/>
              </a:rPr>
              <a:t>GSR O EDA</a:t>
            </a:r>
          </a:p>
        </p:txBody>
      </p:sp>
      <p:sp>
        <p:nvSpPr>
          <p:cNvPr id="19" name="TextBox 19"/>
          <p:cNvSpPr txBox="1"/>
          <p:nvPr/>
        </p:nvSpPr>
        <p:spPr>
          <a:xfrm>
            <a:off x="2850551" y="8195543"/>
            <a:ext cx="4714980" cy="92849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FFFFFF"/>
                </a:solidFill>
                <a:effectLst/>
                <a:uLnTx/>
                <a:uFillTx/>
                <a:latin typeface="Agrandir Narrow Medium"/>
                <a:ea typeface="+mn-ea"/>
                <a:cs typeface="+mn-cs"/>
              </a:rPr>
              <a:t>Mide los cambios constantemente fluctuantes en ciertas propiedades eléctricas de la piel.</a:t>
            </a:r>
          </a:p>
        </p:txBody>
      </p:sp>
    </p:spTree>
    <p:extLst>
      <p:ext uri="{BB962C8B-B14F-4D97-AF65-F5344CB8AC3E}">
        <p14:creationId xmlns:p14="http://schemas.microsoft.com/office/powerpoint/2010/main" val="2903758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096887" y="1092335"/>
            <a:ext cx="14094227" cy="1457325"/>
          </a:xfrm>
          <a:prstGeom prst="rect">
            <a:avLst/>
          </a:prstGeom>
        </p:spPr>
        <p:txBody>
          <a:bodyPr lIns="0" tIns="0" rIns="0" bIns="0" rtlCol="0" anchor="t">
            <a:spAutoFit/>
          </a:bodyPr>
          <a:lstStyle/>
          <a:p>
            <a:pPr marL="0" marR="0" lvl="0" indent="0" algn="ctr" defTabSz="4572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DE59"/>
                </a:solidFill>
                <a:effectLst/>
                <a:uLnTx/>
                <a:uFillTx/>
                <a:latin typeface="Agrandir Narrow Bold"/>
                <a:ea typeface="+mn-ea"/>
                <a:cs typeface="+mn-cs"/>
              </a:rPr>
              <a:t>EJEMPLO</a:t>
            </a:r>
          </a:p>
        </p:txBody>
      </p:sp>
      <p:sp>
        <p:nvSpPr>
          <p:cNvPr id="3" name="Freeform 3"/>
          <p:cNvSpPr/>
          <p:nvPr/>
        </p:nvSpPr>
        <p:spPr>
          <a:xfrm>
            <a:off x="3442595" y="2906283"/>
            <a:ext cx="11402810" cy="5935467"/>
          </a:xfrm>
          <a:custGeom>
            <a:avLst/>
            <a:gdLst/>
            <a:ahLst/>
            <a:cxnLst/>
            <a:rect l="l" t="t" r="r" b="b"/>
            <a:pathLst>
              <a:path w="11402810" h="5935467">
                <a:moveTo>
                  <a:pt x="0" y="0"/>
                </a:moveTo>
                <a:lnTo>
                  <a:pt x="11402810" y="0"/>
                </a:lnTo>
                <a:lnTo>
                  <a:pt x="11402810" y="5935467"/>
                </a:lnTo>
                <a:lnTo>
                  <a:pt x="0" y="5935467"/>
                </a:lnTo>
                <a:lnTo>
                  <a:pt x="0" y="0"/>
                </a:lnTo>
                <a:close/>
              </a:path>
            </a:pathLst>
          </a:custGeom>
          <a:blipFill>
            <a:blip r:embed="rId2"/>
            <a:stretch>
              <a:fillRect/>
            </a:stretch>
          </a:blipFill>
        </p:spPr>
      </p:sp>
    </p:spTree>
    <p:extLst>
      <p:ext uri="{BB962C8B-B14F-4D97-AF65-F5344CB8AC3E}">
        <p14:creationId xmlns:p14="http://schemas.microsoft.com/office/powerpoint/2010/main" val="6577837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2559" y="3258714"/>
            <a:ext cx="7863465" cy="5638787"/>
          </a:xfrm>
          <a:custGeom>
            <a:avLst/>
            <a:gdLst/>
            <a:ahLst/>
            <a:cxnLst/>
            <a:rect l="l" t="t" r="r" b="b"/>
            <a:pathLst>
              <a:path w="7863465" h="5638787">
                <a:moveTo>
                  <a:pt x="0" y="0"/>
                </a:moveTo>
                <a:lnTo>
                  <a:pt x="7863464" y="0"/>
                </a:lnTo>
                <a:lnTo>
                  <a:pt x="7863464" y="5638787"/>
                </a:lnTo>
                <a:lnTo>
                  <a:pt x="0" y="5638787"/>
                </a:lnTo>
                <a:lnTo>
                  <a:pt x="0" y="0"/>
                </a:lnTo>
                <a:close/>
              </a:path>
            </a:pathLst>
          </a:custGeom>
          <a:blipFill>
            <a:blip r:embed="rId4"/>
            <a:stretch>
              <a:fillRect/>
            </a:stretch>
          </a:blipFill>
        </p:spPr>
      </p:sp>
      <p:sp>
        <p:nvSpPr>
          <p:cNvPr id="3" name="Freeform 3"/>
          <p:cNvSpPr/>
          <p:nvPr/>
        </p:nvSpPr>
        <p:spPr>
          <a:xfrm>
            <a:off x="7815259" y="4925984"/>
            <a:ext cx="2657481" cy="1368603"/>
          </a:xfrm>
          <a:custGeom>
            <a:avLst/>
            <a:gdLst/>
            <a:ahLst/>
            <a:cxnLst/>
            <a:rect l="l" t="t" r="r" b="b"/>
            <a:pathLst>
              <a:path w="2657481" h="1368603">
                <a:moveTo>
                  <a:pt x="0" y="0"/>
                </a:moveTo>
                <a:lnTo>
                  <a:pt x="2657482" y="0"/>
                </a:lnTo>
                <a:lnTo>
                  <a:pt x="2657482" y="1368603"/>
                </a:lnTo>
                <a:lnTo>
                  <a:pt x="0" y="136860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1538601" y="3819433"/>
            <a:ext cx="4856715" cy="3581706"/>
          </a:xfrm>
          <a:prstGeom prst="rect">
            <a:avLst/>
          </a:prstGeom>
        </p:spPr>
      </p:pic>
      <p:sp>
        <p:nvSpPr>
          <p:cNvPr id="5" name="TextBox 5"/>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01558A"/>
                </a:solidFill>
                <a:effectLst/>
                <a:uLnTx/>
                <a:uFillTx/>
                <a:latin typeface="Agrandir Narrow Bold"/>
                <a:ea typeface="+mn-ea"/>
                <a:cs typeface="+mn-cs"/>
              </a:rPr>
              <a:t>LABORATORIO GSR y PPG 2022</a:t>
            </a:r>
          </a:p>
        </p:txBody>
      </p:sp>
    </p:spTree>
    <p:extLst>
      <p:ext uri="{BB962C8B-B14F-4D97-AF65-F5344CB8AC3E}">
        <p14:creationId xmlns:p14="http://schemas.microsoft.com/office/powerpoint/2010/main" val="1029296931"/>
      </p:ext>
    </p:extLst>
  </p:cSld>
  <p:clrMapOvr>
    <a:masterClrMapping/>
  </p:clrMapOvr>
  <p:timing>
    <p:tnLst>
      <p:par>
        <p:cTn id="1" dur="indefinite" restart="never" nodeType="tmRoot">
          <p:childTnLst>
            <p:video>
              <p:cMediaNode vol="0">
                <p:cTn id="2"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2314260" y="-1247768"/>
            <a:ext cx="17462686" cy="13208140"/>
          </a:xfrm>
          <a:custGeom>
            <a:avLst/>
            <a:gdLst/>
            <a:ahLst/>
            <a:cxnLst/>
            <a:rect l="l" t="t" r="r" b="b"/>
            <a:pathLst>
              <a:path w="17462686" h="13208140">
                <a:moveTo>
                  <a:pt x="0" y="13208140"/>
                </a:moveTo>
                <a:lnTo>
                  <a:pt x="17462686" y="13208140"/>
                </a:lnTo>
                <a:lnTo>
                  <a:pt x="17462686" y="0"/>
                </a:lnTo>
                <a:lnTo>
                  <a:pt x="0" y="0"/>
                </a:lnTo>
                <a:lnTo>
                  <a:pt x="0" y="1320814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1964692" y="8472246"/>
            <a:ext cx="4811235" cy="354637"/>
            <a:chOff x="0" y="0"/>
            <a:chExt cx="1267156" cy="93402"/>
          </a:xfrm>
        </p:grpSpPr>
        <p:sp>
          <p:nvSpPr>
            <p:cNvPr id="4" name="Freeform 4"/>
            <p:cNvSpPr/>
            <p:nvPr/>
          </p:nvSpPr>
          <p:spPr>
            <a:xfrm>
              <a:off x="0" y="0"/>
              <a:ext cx="1267156" cy="93402"/>
            </a:xfrm>
            <a:custGeom>
              <a:avLst/>
              <a:gdLst/>
              <a:ahLst/>
              <a:cxnLst/>
              <a:rect l="l" t="t" r="r" b="b"/>
              <a:pathLst>
                <a:path w="1267156" h="93402">
                  <a:moveTo>
                    <a:pt x="633578" y="0"/>
                  </a:moveTo>
                  <a:cubicBezTo>
                    <a:pt x="283663" y="0"/>
                    <a:pt x="0" y="20909"/>
                    <a:pt x="0" y="46701"/>
                  </a:cubicBezTo>
                  <a:cubicBezTo>
                    <a:pt x="0" y="72493"/>
                    <a:pt x="283663" y="93402"/>
                    <a:pt x="633578" y="93402"/>
                  </a:cubicBezTo>
                  <a:cubicBezTo>
                    <a:pt x="983494" y="93402"/>
                    <a:pt x="1267156" y="72493"/>
                    <a:pt x="1267156" y="46701"/>
                  </a:cubicBezTo>
                  <a:cubicBezTo>
                    <a:pt x="1267156" y="20909"/>
                    <a:pt x="983494" y="0"/>
                    <a:pt x="633578" y="0"/>
                  </a:cubicBezTo>
                  <a:close/>
                </a:path>
              </a:pathLst>
            </a:custGeom>
            <a:solidFill>
              <a:srgbClr val="000000">
                <a:alpha val="22745"/>
              </a:srgbClr>
            </a:solidFill>
          </p:spPr>
        </p:sp>
        <p:sp>
          <p:nvSpPr>
            <p:cNvPr id="5" name="TextBox 5"/>
            <p:cNvSpPr txBox="1"/>
            <p:nvPr/>
          </p:nvSpPr>
          <p:spPr>
            <a:xfrm>
              <a:off x="76200" y="38100"/>
              <a:ext cx="1114756" cy="0"/>
            </a:xfrm>
            <a:prstGeom prst="rect">
              <a:avLst/>
            </a:prstGeom>
          </p:spPr>
          <p:txBody>
            <a:bodyPr lIns="50800" tIns="50800" rIns="50800" bIns="50800" rtlCol="0" anchor="ctr"/>
            <a:lstStyle/>
            <a:p>
              <a:pPr marL="0" marR="0" lvl="0" indent="0" algn="ctr" defTabSz="4572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Freeform 6"/>
          <p:cNvSpPr/>
          <p:nvPr/>
        </p:nvSpPr>
        <p:spPr>
          <a:xfrm>
            <a:off x="11481318" y="1659255"/>
            <a:ext cx="5777982" cy="6236822"/>
          </a:xfrm>
          <a:custGeom>
            <a:avLst/>
            <a:gdLst/>
            <a:ahLst/>
            <a:cxnLst/>
            <a:rect l="l" t="t" r="r" b="b"/>
            <a:pathLst>
              <a:path w="5777982" h="6236822">
                <a:moveTo>
                  <a:pt x="0" y="0"/>
                </a:moveTo>
                <a:lnTo>
                  <a:pt x="5777982" y="0"/>
                </a:lnTo>
                <a:lnTo>
                  <a:pt x="5777982" y="6236822"/>
                </a:lnTo>
                <a:lnTo>
                  <a:pt x="0" y="6236822"/>
                </a:lnTo>
                <a:lnTo>
                  <a:pt x="0" y="0"/>
                </a:lnTo>
                <a:close/>
              </a:path>
            </a:pathLst>
          </a:custGeom>
          <a:blipFill>
            <a:blip r:embed="rId4"/>
            <a:stretch>
              <a:fillRect/>
            </a:stretch>
          </a:blipFill>
        </p:spPr>
      </p:sp>
      <p:sp>
        <p:nvSpPr>
          <p:cNvPr id="7" name="Freeform 7"/>
          <p:cNvSpPr/>
          <p:nvPr/>
        </p:nvSpPr>
        <p:spPr>
          <a:xfrm>
            <a:off x="1368873" y="2826027"/>
            <a:ext cx="1139327" cy="1139327"/>
          </a:xfrm>
          <a:custGeom>
            <a:avLst/>
            <a:gdLst/>
            <a:ahLst/>
            <a:cxnLst/>
            <a:rect l="l" t="t" r="r" b="b"/>
            <a:pathLst>
              <a:path w="1139327" h="1139327">
                <a:moveTo>
                  <a:pt x="0" y="0"/>
                </a:moveTo>
                <a:lnTo>
                  <a:pt x="1139327" y="0"/>
                </a:lnTo>
                <a:lnTo>
                  <a:pt x="1139327" y="1139327"/>
                </a:lnTo>
                <a:lnTo>
                  <a:pt x="0" y="1139327"/>
                </a:lnTo>
                <a:lnTo>
                  <a:pt x="0" y="0"/>
                </a:lnTo>
                <a:close/>
              </a:path>
            </a:pathLst>
          </a:custGeom>
          <a:blipFill>
            <a:blip r:embed="rId5"/>
            <a:stretch>
              <a:fillRect/>
            </a:stretch>
          </a:blipFill>
        </p:spPr>
      </p:sp>
      <p:sp>
        <p:nvSpPr>
          <p:cNvPr id="8" name="Freeform 8"/>
          <p:cNvSpPr/>
          <p:nvPr/>
        </p:nvSpPr>
        <p:spPr>
          <a:xfrm>
            <a:off x="1368873" y="4477141"/>
            <a:ext cx="1139327" cy="1139327"/>
          </a:xfrm>
          <a:custGeom>
            <a:avLst/>
            <a:gdLst/>
            <a:ahLst/>
            <a:cxnLst/>
            <a:rect l="l" t="t" r="r" b="b"/>
            <a:pathLst>
              <a:path w="1139327" h="1139327">
                <a:moveTo>
                  <a:pt x="0" y="0"/>
                </a:moveTo>
                <a:lnTo>
                  <a:pt x="1139327" y="0"/>
                </a:lnTo>
                <a:lnTo>
                  <a:pt x="1139327" y="1139327"/>
                </a:lnTo>
                <a:lnTo>
                  <a:pt x="0" y="1139327"/>
                </a:lnTo>
                <a:lnTo>
                  <a:pt x="0" y="0"/>
                </a:lnTo>
                <a:close/>
              </a:path>
            </a:pathLst>
          </a:custGeom>
          <a:blipFill>
            <a:blip r:embed="rId6"/>
            <a:stretch>
              <a:fillRect/>
            </a:stretch>
          </a:blipFill>
        </p:spPr>
      </p:sp>
      <p:sp>
        <p:nvSpPr>
          <p:cNvPr id="9" name="Freeform 9"/>
          <p:cNvSpPr/>
          <p:nvPr/>
        </p:nvSpPr>
        <p:spPr>
          <a:xfrm>
            <a:off x="1368873" y="6130818"/>
            <a:ext cx="1130695" cy="1130695"/>
          </a:xfrm>
          <a:custGeom>
            <a:avLst/>
            <a:gdLst/>
            <a:ahLst/>
            <a:cxnLst/>
            <a:rect l="l" t="t" r="r" b="b"/>
            <a:pathLst>
              <a:path w="1130695" h="1130695">
                <a:moveTo>
                  <a:pt x="0" y="0"/>
                </a:moveTo>
                <a:lnTo>
                  <a:pt x="1130696" y="0"/>
                </a:lnTo>
                <a:lnTo>
                  <a:pt x="1130696" y="1130695"/>
                </a:lnTo>
                <a:lnTo>
                  <a:pt x="0" y="1130695"/>
                </a:lnTo>
                <a:lnTo>
                  <a:pt x="0" y="0"/>
                </a:lnTo>
                <a:close/>
              </a:path>
            </a:pathLst>
          </a:custGeom>
          <a:blipFill>
            <a:blip r:embed="rId7"/>
            <a:stretch>
              <a:fillRect/>
            </a:stretch>
          </a:blipFill>
        </p:spPr>
      </p:sp>
      <p:sp>
        <p:nvSpPr>
          <p:cNvPr id="10" name="Freeform 10"/>
          <p:cNvSpPr/>
          <p:nvPr/>
        </p:nvSpPr>
        <p:spPr>
          <a:xfrm>
            <a:off x="1395431" y="7809010"/>
            <a:ext cx="1112769" cy="1169350"/>
          </a:xfrm>
          <a:custGeom>
            <a:avLst/>
            <a:gdLst/>
            <a:ahLst/>
            <a:cxnLst/>
            <a:rect l="l" t="t" r="r" b="b"/>
            <a:pathLst>
              <a:path w="1112769" h="1169350">
                <a:moveTo>
                  <a:pt x="0" y="0"/>
                </a:moveTo>
                <a:lnTo>
                  <a:pt x="1112769" y="0"/>
                </a:lnTo>
                <a:lnTo>
                  <a:pt x="1112769" y="1169351"/>
                </a:lnTo>
                <a:lnTo>
                  <a:pt x="0" y="1169351"/>
                </a:lnTo>
                <a:lnTo>
                  <a:pt x="0" y="0"/>
                </a:lnTo>
                <a:close/>
              </a:path>
            </a:pathLst>
          </a:custGeom>
          <a:blipFill>
            <a:blip r:embed="rId8"/>
            <a:stretch>
              <a:fillRect/>
            </a:stretch>
          </a:blipFill>
        </p:spPr>
      </p:sp>
      <p:sp>
        <p:nvSpPr>
          <p:cNvPr id="11" name="TextBox 11"/>
          <p:cNvSpPr txBox="1"/>
          <p:nvPr/>
        </p:nvSpPr>
        <p:spPr>
          <a:xfrm>
            <a:off x="1028700" y="666750"/>
            <a:ext cx="6544472" cy="1040130"/>
          </a:xfrm>
          <a:prstGeom prst="rect">
            <a:avLst/>
          </a:prstGeom>
        </p:spPr>
        <p:txBody>
          <a:bodyPr lIns="0" tIns="0" rIns="0" bIns="0" rtlCol="0" anchor="t">
            <a:spAutoFit/>
          </a:bodyPr>
          <a:lstStyle/>
          <a:p>
            <a:pPr marL="0" marR="0" lvl="0" indent="0" algn="ctr" defTabSz="457200" rtl="0" eaLnBrk="1" fontAlgn="auto" latinLnBrk="0" hangingPunct="1">
              <a:lnSpc>
                <a:spcPts val="9135"/>
              </a:lnSpc>
              <a:spcBef>
                <a:spcPts val="0"/>
              </a:spcBef>
              <a:spcAft>
                <a:spcPts val="0"/>
              </a:spcAft>
              <a:buClrTx/>
              <a:buSzTx/>
              <a:buFontTx/>
              <a:buNone/>
              <a:tabLst/>
              <a:defRPr/>
            </a:pPr>
            <a:r>
              <a:rPr kumimoji="0" lang="en-US" sz="4500" b="0" i="0" u="none" strike="noStrike" kern="1200" cap="none" spc="386" normalizeH="0" baseline="0" noProof="0">
                <a:ln>
                  <a:noFill/>
                </a:ln>
                <a:solidFill>
                  <a:srgbClr val="FFDE59"/>
                </a:solidFill>
                <a:effectLst/>
                <a:uLnTx/>
                <a:uFillTx/>
                <a:latin typeface="Agrandir Narrow Bold" panose="020B0604020202020204" charset="0"/>
              </a:rPr>
              <a:t>E4 WRISTBAND</a:t>
            </a:r>
          </a:p>
        </p:txBody>
      </p:sp>
      <p:sp>
        <p:nvSpPr>
          <p:cNvPr id="12" name="TextBox 12"/>
          <p:cNvSpPr txBox="1"/>
          <p:nvPr/>
        </p:nvSpPr>
        <p:spPr>
          <a:xfrm>
            <a:off x="2863896" y="2549802"/>
            <a:ext cx="428285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00C4CC"/>
                </a:solidFill>
                <a:effectLst/>
                <a:uLnTx/>
                <a:uFillTx/>
                <a:latin typeface="Agrandir Narrow Medium"/>
                <a:ea typeface="+mn-ea"/>
                <a:cs typeface="+mn-cs"/>
              </a:rPr>
              <a:t>FOTOPLETISMOGRAMA</a:t>
            </a:r>
          </a:p>
        </p:txBody>
      </p:sp>
      <p:sp>
        <p:nvSpPr>
          <p:cNvPr id="13" name="TextBox 13"/>
          <p:cNvSpPr txBox="1"/>
          <p:nvPr/>
        </p:nvSpPr>
        <p:spPr>
          <a:xfrm>
            <a:off x="2863896" y="3131589"/>
            <a:ext cx="4714980" cy="92849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00C4CC"/>
                </a:solidFill>
                <a:effectLst/>
                <a:uLnTx/>
                <a:uFillTx/>
                <a:latin typeface="Agrandir Narrow Medium"/>
                <a:ea typeface="+mn-ea"/>
                <a:cs typeface="+mn-cs"/>
              </a:rPr>
              <a:t>Mide el pulso del volumen sanguíneo (BVP), del cual se puede derivar la variabilidad de la frecuencia cardíaca</a:t>
            </a:r>
          </a:p>
        </p:txBody>
      </p:sp>
      <p:sp>
        <p:nvSpPr>
          <p:cNvPr id="14" name="TextBox 14"/>
          <p:cNvSpPr txBox="1"/>
          <p:nvPr/>
        </p:nvSpPr>
        <p:spPr>
          <a:xfrm>
            <a:off x="2863896" y="4447110"/>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3D3D3D"/>
                </a:solidFill>
                <a:effectLst/>
                <a:uLnTx/>
                <a:uFillTx/>
                <a:latin typeface="Agrandir Narrow Medium"/>
                <a:ea typeface="+mn-ea"/>
                <a:cs typeface="+mn-cs"/>
              </a:rPr>
              <a:t>ACELERÓMETRO</a:t>
            </a:r>
          </a:p>
        </p:txBody>
      </p:sp>
      <p:sp>
        <p:nvSpPr>
          <p:cNvPr id="15" name="TextBox 15"/>
          <p:cNvSpPr txBox="1"/>
          <p:nvPr/>
        </p:nvSpPr>
        <p:spPr>
          <a:xfrm>
            <a:off x="2863896" y="5041851"/>
            <a:ext cx="4714980" cy="633222"/>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3D3D3D"/>
                </a:solidFill>
                <a:effectLst/>
                <a:uLnTx/>
                <a:uFillTx/>
                <a:latin typeface="Agrandir Narrow Medium"/>
                <a:ea typeface="+mn-ea"/>
                <a:cs typeface="+mn-cs"/>
              </a:rPr>
              <a:t>Captura la actividad basada en el movimiento</a:t>
            </a:r>
          </a:p>
        </p:txBody>
      </p:sp>
      <p:sp>
        <p:nvSpPr>
          <p:cNvPr id="16" name="TextBox 16"/>
          <p:cNvSpPr txBox="1"/>
          <p:nvPr/>
        </p:nvSpPr>
        <p:spPr>
          <a:xfrm>
            <a:off x="2863896" y="6096472"/>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3D3D3D"/>
                </a:solidFill>
                <a:effectLst/>
                <a:uLnTx/>
                <a:uFillTx/>
                <a:latin typeface="Agrandir Narrow Medium"/>
                <a:ea typeface="+mn-ea"/>
                <a:cs typeface="+mn-cs"/>
              </a:rPr>
              <a:t>TERMÓMETRO IR</a:t>
            </a:r>
          </a:p>
        </p:txBody>
      </p:sp>
      <p:sp>
        <p:nvSpPr>
          <p:cNvPr id="17" name="TextBox 17"/>
          <p:cNvSpPr txBox="1"/>
          <p:nvPr/>
        </p:nvSpPr>
        <p:spPr>
          <a:xfrm>
            <a:off x="2863896" y="6691213"/>
            <a:ext cx="4714980" cy="33794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3D3D3D"/>
                </a:solidFill>
                <a:effectLst/>
                <a:uLnTx/>
                <a:uFillTx/>
                <a:latin typeface="Agrandir Narrow Medium"/>
                <a:ea typeface="+mn-ea"/>
                <a:cs typeface="+mn-cs"/>
              </a:rPr>
              <a:t>Lee la temperatura de la piel periférica</a:t>
            </a:r>
          </a:p>
        </p:txBody>
      </p:sp>
      <p:sp>
        <p:nvSpPr>
          <p:cNvPr id="18" name="TextBox 18"/>
          <p:cNvSpPr txBox="1"/>
          <p:nvPr/>
        </p:nvSpPr>
        <p:spPr>
          <a:xfrm>
            <a:off x="2850551" y="7610327"/>
            <a:ext cx="4728325" cy="623316"/>
          </a:xfrm>
          <a:prstGeom prst="rect">
            <a:avLst/>
          </a:prstGeom>
        </p:spPr>
        <p:txBody>
          <a:bodyPr lIns="0" tIns="0" rIns="0" bIns="0" rtlCol="0" anchor="t">
            <a:spAutoFit/>
          </a:bodyPr>
          <a:lstStyle/>
          <a:p>
            <a:pPr marL="0" marR="0" lvl="0" indent="0" algn="l" defTabSz="457200" rtl="0" eaLnBrk="1" fontAlgn="auto" latinLnBrk="0" hangingPunct="1">
              <a:lnSpc>
                <a:spcPts val="4872"/>
              </a:lnSpc>
              <a:spcBef>
                <a:spcPts val="0"/>
              </a:spcBef>
              <a:spcAft>
                <a:spcPts val="0"/>
              </a:spcAft>
              <a:buClrTx/>
              <a:buSzTx/>
              <a:buFontTx/>
              <a:buNone/>
              <a:tabLst/>
              <a:defRPr/>
            </a:pPr>
            <a:r>
              <a:rPr kumimoji="0" lang="en-US" sz="2400" b="0" i="0" u="none" strike="noStrike" kern="1200" cap="none" spc="206" normalizeH="0" baseline="0" noProof="0">
                <a:ln>
                  <a:noFill/>
                </a:ln>
                <a:solidFill>
                  <a:srgbClr val="00C4CC"/>
                </a:solidFill>
                <a:effectLst/>
                <a:uLnTx/>
                <a:uFillTx/>
                <a:latin typeface="Agrandir Narrow Medium"/>
                <a:ea typeface="+mn-ea"/>
                <a:cs typeface="+mn-cs"/>
              </a:rPr>
              <a:t>GSR O EDA</a:t>
            </a:r>
          </a:p>
        </p:txBody>
      </p:sp>
      <p:sp>
        <p:nvSpPr>
          <p:cNvPr id="19" name="TextBox 19"/>
          <p:cNvSpPr txBox="1"/>
          <p:nvPr/>
        </p:nvSpPr>
        <p:spPr>
          <a:xfrm>
            <a:off x="2850551" y="8195543"/>
            <a:ext cx="4714980" cy="928497"/>
          </a:xfrm>
          <a:prstGeom prst="rect">
            <a:avLst/>
          </a:prstGeom>
        </p:spPr>
        <p:txBody>
          <a:bodyPr lIns="0" tIns="0" rIns="0" bIns="0" rtlCol="0" anchor="t">
            <a:spAutoFit/>
          </a:bodyPr>
          <a:lstStyle/>
          <a:p>
            <a:pPr marL="0" marR="0" lvl="0" indent="0" algn="l" defTabSz="457200" rtl="0" eaLnBrk="1" fontAlgn="auto" latinLnBrk="0" hangingPunct="1">
              <a:lnSpc>
                <a:spcPts val="2393"/>
              </a:lnSpc>
              <a:spcBef>
                <a:spcPts val="0"/>
              </a:spcBef>
              <a:spcAft>
                <a:spcPts val="0"/>
              </a:spcAft>
              <a:buClrTx/>
              <a:buSzTx/>
              <a:buFontTx/>
              <a:buNone/>
              <a:tabLst/>
              <a:defRPr/>
            </a:pPr>
            <a:r>
              <a:rPr kumimoji="0" lang="en-US" sz="1899" b="0" i="0" u="none" strike="noStrike" kern="1200" cap="none" spc="0" normalizeH="0" baseline="0" noProof="0">
                <a:ln>
                  <a:noFill/>
                </a:ln>
                <a:solidFill>
                  <a:srgbClr val="00C4CC"/>
                </a:solidFill>
                <a:effectLst/>
                <a:uLnTx/>
                <a:uFillTx/>
                <a:latin typeface="Agrandir Narrow Medium"/>
                <a:ea typeface="+mn-ea"/>
                <a:cs typeface="+mn-cs"/>
              </a:rPr>
              <a:t>Mide los cambios constantemente fluctuantes en ciertas propiedades eléctricas de la piel.</a:t>
            </a:r>
          </a:p>
        </p:txBody>
      </p:sp>
    </p:spTree>
    <p:extLst>
      <p:ext uri="{BB962C8B-B14F-4D97-AF65-F5344CB8AC3E}">
        <p14:creationId xmlns:p14="http://schemas.microsoft.com/office/powerpoint/2010/main" val="15870419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72200" y="1589735"/>
            <a:ext cx="12543600" cy="7107530"/>
          </a:xfrm>
          <a:custGeom>
            <a:avLst/>
            <a:gdLst/>
            <a:ahLst/>
            <a:cxnLst/>
            <a:rect l="l" t="t" r="r" b="b"/>
            <a:pathLst>
              <a:path w="12543600" h="7107530">
                <a:moveTo>
                  <a:pt x="0" y="0"/>
                </a:moveTo>
                <a:lnTo>
                  <a:pt x="12543600" y="0"/>
                </a:lnTo>
                <a:lnTo>
                  <a:pt x="12543600" y="7107530"/>
                </a:lnTo>
                <a:lnTo>
                  <a:pt x="0" y="7107530"/>
                </a:lnTo>
                <a:lnTo>
                  <a:pt x="0" y="0"/>
                </a:lnTo>
                <a:close/>
              </a:path>
            </a:pathLst>
          </a:custGeom>
          <a:blipFill>
            <a:blip r:embed="rId3"/>
            <a:stretch>
              <a:fillRect r="-823"/>
            </a:stretch>
          </a:blipFill>
        </p:spPr>
      </p:sp>
    </p:spTree>
    <p:extLst>
      <p:ext uri="{BB962C8B-B14F-4D97-AF65-F5344CB8AC3E}">
        <p14:creationId xmlns:p14="http://schemas.microsoft.com/office/powerpoint/2010/main" val="40850995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650938" y="1382072"/>
            <a:ext cx="11695230" cy="1852305"/>
            <a:chOff x="0" y="0"/>
            <a:chExt cx="3080225" cy="487850"/>
          </a:xfrm>
        </p:grpSpPr>
        <p:sp>
          <p:nvSpPr>
            <p:cNvPr id="3" name="Freeform 3"/>
            <p:cNvSpPr/>
            <p:nvPr/>
          </p:nvSpPr>
          <p:spPr>
            <a:xfrm>
              <a:off x="0" y="0"/>
              <a:ext cx="3080225" cy="487850"/>
            </a:xfrm>
            <a:custGeom>
              <a:avLst/>
              <a:gdLst/>
              <a:ahLst/>
              <a:cxnLst/>
              <a:rect l="l" t="t" r="r" b="b"/>
              <a:pathLst>
                <a:path w="3080225" h="487850">
                  <a:moveTo>
                    <a:pt x="16549" y="0"/>
                  </a:moveTo>
                  <a:lnTo>
                    <a:pt x="3063676" y="0"/>
                  </a:lnTo>
                  <a:cubicBezTo>
                    <a:pt x="3068065" y="0"/>
                    <a:pt x="3072274" y="1744"/>
                    <a:pt x="3075378" y="4847"/>
                  </a:cubicBezTo>
                  <a:cubicBezTo>
                    <a:pt x="3078482" y="7951"/>
                    <a:pt x="3080225" y="12160"/>
                    <a:pt x="3080225" y="16549"/>
                  </a:cubicBezTo>
                  <a:lnTo>
                    <a:pt x="3080225" y="471300"/>
                  </a:lnTo>
                  <a:cubicBezTo>
                    <a:pt x="3080225" y="475690"/>
                    <a:pt x="3078482" y="479899"/>
                    <a:pt x="3075378" y="483003"/>
                  </a:cubicBezTo>
                  <a:cubicBezTo>
                    <a:pt x="3072274" y="486106"/>
                    <a:pt x="3068065" y="487850"/>
                    <a:pt x="3063676" y="487850"/>
                  </a:cubicBezTo>
                  <a:lnTo>
                    <a:pt x="16549" y="487850"/>
                  </a:lnTo>
                  <a:cubicBezTo>
                    <a:pt x="12160" y="487850"/>
                    <a:pt x="7951" y="486106"/>
                    <a:pt x="4847" y="483003"/>
                  </a:cubicBezTo>
                  <a:cubicBezTo>
                    <a:pt x="1744" y="479899"/>
                    <a:pt x="0" y="475690"/>
                    <a:pt x="0" y="471300"/>
                  </a:cubicBezTo>
                  <a:lnTo>
                    <a:pt x="0" y="16549"/>
                  </a:lnTo>
                  <a:cubicBezTo>
                    <a:pt x="0" y="12160"/>
                    <a:pt x="1744" y="7951"/>
                    <a:pt x="4847" y="4847"/>
                  </a:cubicBezTo>
                  <a:cubicBezTo>
                    <a:pt x="7951" y="1744"/>
                    <a:pt x="12160" y="0"/>
                    <a:pt x="16549" y="0"/>
                  </a:cubicBezTo>
                  <a:close/>
                </a:path>
              </a:pathLst>
            </a:custGeom>
            <a:solidFill>
              <a:srgbClr val="FFFFFF"/>
            </a:solidFill>
          </p:spPr>
        </p:sp>
        <p:sp>
          <p:nvSpPr>
            <p:cNvPr id="4" name="TextBox 4"/>
            <p:cNvSpPr txBox="1"/>
            <p:nvPr/>
          </p:nvSpPr>
          <p:spPr>
            <a:xfrm>
              <a:off x="0" y="-266700"/>
              <a:ext cx="3080225" cy="754550"/>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 name="Group 5"/>
          <p:cNvGrpSpPr/>
          <p:nvPr/>
        </p:nvGrpSpPr>
        <p:grpSpPr>
          <a:xfrm>
            <a:off x="3650938" y="3323913"/>
            <a:ext cx="11695230" cy="1726238"/>
            <a:chOff x="0" y="0"/>
            <a:chExt cx="3080225" cy="454647"/>
          </a:xfrm>
        </p:grpSpPr>
        <p:sp>
          <p:nvSpPr>
            <p:cNvPr id="6" name="Freeform 6"/>
            <p:cNvSpPr/>
            <p:nvPr/>
          </p:nvSpPr>
          <p:spPr>
            <a:xfrm>
              <a:off x="0" y="0"/>
              <a:ext cx="3080225" cy="454647"/>
            </a:xfrm>
            <a:custGeom>
              <a:avLst/>
              <a:gdLst/>
              <a:ahLst/>
              <a:cxnLst/>
              <a:rect l="l" t="t" r="r" b="b"/>
              <a:pathLst>
                <a:path w="3080225" h="454647">
                  <a:moveTo>
                    <a:pt x="16549" y="0"/>
                  </a:moveTo>
                  <a:lnTo>
                    <a:pt x="3063676" y="0"/>
                  </a:lnTo>
                  <a:cubicBezTo>
                    <a:pt x="3068065" y="0"/>
                    <a:pt x="3072274" y="1744"/>
                    <a:pt x="3075378" y="4847"/>
                  </a:cubicBezTo>
                  <a:cubicBezTo>
                    <a:pt x="3078482" y="7951"/>
                    <a:pt x="3080225" y="12160"/>
                    <a:pt x="3080225" y="16549"/>
                  </a:cubicBezTo>
                  <a:lnTo>
                    <a:pt x="3080225" y="438098"/>
                  </a:lnTo>
                  <a:cubicBezTo>
                    <a:pt x="3080225" y="442487"/>
                    <a:pt x="3078482" y="446696"/>
                    <a:pt x="3075378" y="449800"/>
                  </a:cubicBezTo>
                  <a:cubicBezTo>
                    <a:pt x="3072274" y="452903"/>
                    <a:pt x="3068065" y="454647"/>
                    <a:pt x="3063676" y="454647"/>
                  </a:cubicBezTo>
                  <a:lnTo>
                    <a:pt x="16549" y="454647"/>
                  </a:lnTo>
                  <a:cubicBezTo>
                    <a:pt x="7409" y="454647"/>
                    <a:pt x="0" y="447238"/>
                    <a:pt x="0" y="438098"/>
                  </a:cubicBezTo>
                  <a:lnTo>
                    <a:pt x="0" y="16549"/>
                  </a:lnTo>
                  <a:cubicBezTo>
                    <a:pt x="0" y="12160"/>
                    <a:pt x="1744" y="7951"/>
                    <a:pt x="4847" y="4847"/>
                  </a:cubicBezTo>
                  <a:cubicBezTo>
                    <a:pt x="7951" y="1744"/>
                    <a:pt x="12160" y="0"/>
                    <a:pt x="16549" y="0"/>
                  </a:cubicBezTo>
                  <a:close/>
                </a:path>
              </a:pathLst>
            </a:custGeom>
            <a:solidFill>
              <a:srgbClr val="FFFFFF"/>
            </a:solidFill>
          </p:spPr>
        </p:sp>
        <p:sp>
          <p:nvSpPr>
            <p:cNvPr id="7" name="TextBox 7"/>
            <p:cNvSpPr txBox="1"/>
            <p:nvPr/>
          </p:nvSpPr>
          <p:spPr>
            <a:xfrm>
              <a:off x="0" y="-266700"/>
              <a:ext cx="3080225" cy="721347"/>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8"/>
          <p:cNvGrpSpPr/>
          <p:nvPr/>
        </p:nvGrpSpPr>
        <p:grpSpPr>
          <a:xfrm>
            <a:off x="3650938" y="5139688"/>
            <a:ext cx="11695230" cy="1796275"/>
            <a:chOff x="0" y="0"/>
            <a:chExt cx="3080225" cy="473093"/>
          </a:xfrm>
        </p:grpSpPr>
        <p:sp>
          <p:nvSpPr>
            <p:cNvPr id="9" name="Freeform 9"/>
            <p:cNvSpPr/>
            <p:nvPr/>
          </p:nvSpPr>
          <p:spPr>
            <a:xfrm>
              <a:off x="0" y="0"/>
              <a:ext cx="3080225" cy="473093"/>
            </a:xfrm>
            <a:custGeom>
              <a:avLst/>
              <a:gdLst/>
              <a:ahLst/>
              <a:cxnLst/>
              <a:rect l="l" t="t" r="r" b="b"/>
              <a:pathLst>
                <a:path w="3080225" h="473093">
                  <a:moveTo>
                    <a:pt x="16549" y="0"/>
                  </a:moveTo>
                  <a:lnTo>
                    <a:pt x="3063676" y="0"/>
                  </a:lnTo>
                  <a:cubicBezTo>
                    <a:pt x="3068065" y="0"/>
                    <a:pt x="3072274" y="1744"/>
                    <a:pt x="3075378" y="4847"/>
                  </a:cubicBezTo>
                  <a:cubicBezTo>
                    <a:pt x="3078482" y="7951"/>
                    <a:pt x="3080225" y="12160"/>
                    <a:pt x="3080225" y="16549"/>
                  </a:cubicBezTo>
                  <a:lnTo>
                    <a:pt x="3080225" y="456544"/>
                  </a:lnTo>
                  <a:cubicBezTo>
                    <a:pt x="3080225" y="460933"/>
                    <a:pt x="3078482" y="465142"/>
                    <a:pt x="3075378" y="468246"/>
                  </a:cubicBezTo>
                  <a:cubicBezTo>
                    <a:pt x="3072274" y="471349"/>
                    <a:pt x="3068065" y="473093"/>
                    <a:pt x="3063676" y="473093"/>
                  </a:cubicBezTo>
                  <a:lnTo>
                    <a:pt x="16549" y="473093"/>
                  </a:lnTo>
                  <a:cubicBezTo>
                    <a:pt x="7409" y="473093"/>
                    <a:pt x="0" y="465684"/>
                    <a:pt x="0" y="456544"/>
                  </a:cubicBezTo>
                  <a:lnTo>
                    <a:pt x="0" y="16549"/>
                  </a:lnTo>
                  <a:cubicBezTo>
                    <a:pt x="0" y="12160"/>
                    <a:pt x="1744" y="7951"/>
                    <a:pt x="4847" y="4847"/>
                  </a:cubicBezTo>
                  <a:cubicBezTo>
                    <a:pt x="7951" y="1744"/>
                    <a:pt x="12160" y="0"/>
                    <a:pt x="16549" y="0"/>
                  </a:cubicBezTo>
                  <a:close/>
                </a:path>
              </a:pathLst>
            </a:custGeom>
            <a:solidFill>
              <a:srgbClr val="FFFFFF"/>
            </a:solidFill>
          </p:spPr>
        </p:sp>
        <p:sp>
          <p:nvSpPr>
            <p:cNvPr id="10" name="TextBox 10"/>
            <p:cNvSpPr txBox="1"/>
            <p:nvPr/>
          </p:nvSpPr>
          <p:spPr>
            <a:xfrm>
              <a:off x="0" y="-266700"/>
              <a:ext cx="3080225" cy="739793"/>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11"/>
          <p:cNvGrpSpPr/>
          <p:nvPr/>
        </p:nvGrpSpPr>
        <p:grpSpPr>
          <a:xfrm>
            <a:off x="3650938" y="7025500"/>
            <a:ext cx="11695230" cy="1796275"/>
            <a:chOff x="0" y="0"/>
            <a:chExt cx="3080225" cy="473093"/>
          </a:xfrm>
        </p:grpSpPr>
        <p:sp>
          <p:nvSpPr>
            <p:cNvPr id="12" name="Freeform 12"/>
            <p:cNvSpPr/>
            <p:nvPr/>
          </p:nvSpPr>
          <p:spPr>
            <a:xfrm>
              <a:off x="0" y="0"/>
              <a:ext cx="3080225" cy="473093"/>
            </a:xfrm>
            <a:custGeom>
              <a:avLst/>
              <a:gdLst/>
              <a:ahLst/>
              <a:cxnLst/>
              <a:rect l="l" t="t" r="r" b="b"/>
              <a:pathLst>
                <a:path w="3080225" h="473093">
                  <a:moveTo>
                    <a:pt x="16549" y="0"/>
                  </a:moveTo>
                  <a:lnTo>
                    <a:pt x="3063676" y="0"/>
                  </a:lnTo>
                  <a:cubicBezTo>
                    <a:pt x="3068065" y="0"/>
                    <a:pt x="3072274" y="1744"/>
                    <a:pt x="3075378" y="4847"/>
                  </a:cubicBezTo>
                  <a:cubicBezTo>
                    <a:pt x="3078482" y="7951"/>
                    <a:pt x="3080225" y="12160"/>
                    <a:pt x="3080225" y="16549"/>
                  </a:cubicBezTo>
                  <a:lnTo>
                    <a:pt x="3080225" y="456544"/>
                  </a:lnTo>
                  <a:cubicBezTo>
                    <a:pt x="3080225" y="460933"/>
                    <a:pt x="3078482" y="465142"/>
                    <a:pt x="3075378" y="468246"/>
                  </a:cubicBezTo>
                  <a:cubicBezTo>
                    <a:pt x="3072274" y="471349"/>
                    <a:pt x="3068065" y="473093"/>
                    <a:pt x="3063676" y="473093"/>
                  </a:cubicBezTo>
                  <a:lnTo>
                    <a:pt x="16549" y="473093"/>
                  </a:lnTo>
                  <a:cubicBezTo>
                    <a:pt x="7409" y="473093"/>
                    <a:pt x="0" y="465684"/>
                    <a:pt x="0" y="456544"/>
                  </a:cubicBezTo>
                  <a:lnTo>
                    <a:pt x="0" y="16549"/>
                  </a:lnTo>
                  <a:cubicBezTo>
                    <a:pt x="0" y="12160"/>
                    <a:pt x="1744" y="7951"/>
                    <a:pt x="4847" y="4847"/>
                  </a:cubicBezTo>
                  <a:cubicBezTo>
                    <a:pt x="7951" y="1744"/>
                    <a:pt x="12160" y="0"/>
                    <a:pt x="16549" y="0"/>
                  </a:cubicBezTo>
                  <a:close/>
                </a:path>
              </a:pathLst>
            </a:custGeom>
            <a:solidFill>
              <a:srgbClr val="FFFFFF"/>
            </a:solidFill>
          </p:spPr>
        </p:sp>
        <p:sp>
          <p:nvSpPr>
            <p:cNvPr id="13" name="TextBox 13"/>
            <p:cNvSpPr txBox="1"/>
            <p:nvPr/>
          </p:nvSpPr>
          <p:spPr>
            <a:xfrm>
              <a:off x="0" y="-266700"/>
              <a:ext cx="3080225" cy="739793"/>
            </a:xfrm>
            <a:prstGeom prst="rect">
              <a:avLst/>
            </a:prstGeom>
          </p:spPr>
          <p:txBody>
            <a:bodyPr lIns="50800" tIns="50800" rIns="50800" bIns="50800" rtlCol="0" anchor="ctr"/>
            <a:lstStyle/>
            <a:p>
              <a:pPr marL="0" marR="0" lvl="0" indent="0" algn="ctr" defTabSz="457200" rtl="0" eaLnBrk="1" fontAlgn="auto" latinLnBrk="0" hangingPunct="1">
                <a:lnSpc>
                  <a:spcPts val="4872"/>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 name="Group 14"/>
          <p:cNvGrpSpPr/>
          <p:nvPr/>
        </p:nvGrpSpPr>
        <p:grpSpPr>
          <a:xfrm>
            <a:off x="1524000" y="936037"/>
            <a:ext cx="14957937" cy="8414926"/>
            <a:chOff x="-376085" y="0"/>
            <a:chExt cx="19943916" cy="11219901"/>
          </a:xfrm>
        </p:grpSpPr>
        <p:sp>
          <p:nvSpPr>
            <p:cNvPr id="15" name="Freeform 15"/>
            <p:cNvSpPr/>
            <p:nvPr/>
          </p:nvSpPr>
          <p:spPr>
            <a:xfrm>
              <a:off x="674005" y="0"/>
              <a:ext cx="18893826" cy="11219901"/>
            </a:xfrm>
            <a:custGeom>
              <a:avLst/>
              <a:gdLst/>
              <a:ahLst/>
              <a:cxnLst/>
              <a:rect l="l" t="t" r="r" b="b"/>
              <a:pathLst>
                <a:path w="18893826" h="11219901">
                  <a:moveTo>
                    <a:pt x="0" y="0"/>
                  </a:moveTo>
                  <a:lnTo>
                    <a:pt x="18893826" y="0"/>
                  </a:lnTo>
                  <a:lnTo>
                    <a:pt x="18893826" y="11219901"/>
                  </a:lnTo>
                  <a:lnTo>
                    <a:pt x="0" y="11219901"/>
                  </a:lnTo>
                  <a:lnTo>
                    <a:pt x="0" y="0"/>
                  </a:lnTo>
                  <a:close/>
                </a:path>
              </a:pathLst>
            </a:custGeom>
            <a:blipFill>
              <a:blip r:embed="rId3"/>
              <a:stretch>
                <a:fillRect/>
              </a:stretch>
            </a:blipFill>
          </p:spPr>
        </p:sp>
        <p:sp>
          <p:nvSpPr>
            <p:cNvPr id="16" name="TextBox 16"/>
            <p:cNvSpPr txBox="1"/>
            <p:nvPr/>
          </p:nvSpPr>
          <p:spPr>
            <a:xfrm>
              <a:off x="336754" y="8438116"/>
              <a:ext cx="1355996" cy="1008543"/>
            </a:xfrm>
            <a:prstGeom prst="rect">
              <a:avLst/>
            </a:prstGeom>
          </p:spPr>
          <p:txBody>
            <a:bodyPr lIns="0" tIns="0" rIns="0" bIns="0" rtlCol="0" anchor="t">
              <a:spAutoFit/>
            </a:bodyPr>
            <a:lstStyle/>
            <a:p>
              <a:pPr marL="0" marR="0" lvl="0" indent="0" algn="ctr" defTabSz="457200" rtl="0" eaLnBrk="1" fontAlgn="auto" latinLnBrk="0" hangingPunct="1">
                <a:lnSpc>
                  <a:spcPts val="6039"/>
                </a:lnSpc>
                <a:spcBef>
                  <a:spcPts val="0"/>
                </a:spcBef>
                <a:spcAft>
                  <a:spcPts val="0"/>
                </a:spcAft>
                <a:buClrTx/>
                <a:buSzTx/>
                <a:buFontTx/>
                <a:buNone/>
                <a:tabLst/>
                <a:defRPr/>
              </a:pPr>
              <a:r>
                <a:rPr kumimoji="0" lang="en-US" sz="5033" b="0" i="0" u="none" strike="noStrike" kern="1200" cap="none" spc="0" normalizeH="0" baseline="0" noProof="0">
                  <a:ln>
                    <a:noFill/>
                  </a:ln>
                  <a:solidFill>
                    <a:srgbClr val="00C4CC"/>
                  </a:solidFill>
                  <a:effectLst/>
                  <a:uLnTx/>
                  <a:uFillTx/>
                  <a:latin typeface="TT Chocolates Bold"/>
                  <a:ea typeface="+mn-ea"/>
                  <a:cs typeface="+mn-cs"/>
                </a:rPr>
                <a:t>HR</a:t>
              </a:r>
            </a:p>
          </p:txBody>
        </p:sp>
        <p:sp>
          <p:nvSpPr>
            <p:cNvPr id="17" name="TextBox 17"/>
            <p:cNvSpPr txBox="1"/>
            <p:nvPr/>
          </p:nvSpPr>
          <p:spPr>
            <a:xfrm>
              <a:off x="-376085" y="5997489"/>
              <a:ext cx="2252520" cy="1025921"/>
            </a:xfrm>
            <a:prstGeom prst="rect">
              <a:avLst/>
            </a:prstGeom>
          </p:spPr>
          <p:txBody>
            <a:bodyPr wrap="square" lIns="0" tIns="0" rIns="0" bIns="0" rtlCol="0" anchor="t">
              <a:spAutoFit/>
            </a:bodyPr>
            <a:lstStyle/>
            <a:p>
              <a:pPr marL="0" marR="0" lvl="0" indent="0" algn="ctr" defTabSz="457200" rtl="0" eaLnBrk="1" fontAlgn="auto" latinLnBrk="0" hangingPunct="1">
                <a:lnSpc>
                  <a:spcPts val="6039"/>
                </a:lnSpc>
                <a:spcBef>
                  <a:spcPts val="0"/>
                </a:spcBef>
                <a:spcAft>
                  <a:spcPts val="0"/>
                </a:spcAft>
                <a:buClrTx/>
                <a:buSzTx/>
                <a:buFontTx/>
                <a:buNone/>
                <a:tabLst/>
                <a:defRPr/>
              </a:pPr>
              <a:r>
                <a:rPr kumimoji="0" lang="en-US" sz="5033" b="0" i="0" u="none" strike="noStrike" kern="1200" cap="none" spc="0" normalizeH="0" baseline="0" noProof="0" dirty="0">
                  <a:ln>
                    <a:noFill/>
                  </a:ln>
                  <a:solidFill>
                    <a:srgbClr val="00C4CC"/>
                  </a:solidFill>
                  <a:effectLst/>
                  <a:uLnTx/>
                  <a:uFillTx/>
                  <a:latin typeface="TT Chocolates Bold"/>
                  <a:ea typeface="+mn-ea"/>
                  <a:cs typeface="+mn-cs"/>
                </a:rPr>
                <a:t>GSR</a:t>
              </a:r>
            </a:p>
          </p:txBody>
        </p:sp>
        <p:sp>
          <p:nvSpPr>
            <p:cNvPr id="18" name="TextBox 18"/>
            <p:cNvSpPr txBox="1"/>
            <p:nvPr/>
          </p:nvSpPr>
          <p:spPr>
            <a:xfrm>
              <a:off x="-376085" y="1116235"/>
              <a:ext cx="2160677" cy="1025921"/>
            </a:xfrm>
            <a:prstGeom prst="rect">
              <a:avLst/>
            </a:prstGeom>
          </p:spPr>
          <p:txBody>
            <a:bodyPr wrap="square" lIns="0" tIns="0" rIns="0" bIns="0" rtlCol="0" anchor="t">
              <a:spAutoFit/>
            </a:bodyPr>
            <a:lstStyle/>
            <a:p>
              <a:pPr marL="0" marR="0" lvl="0" indent="0" algn="ctr" defTabSz="457200" rtl="0" eaLnBrk="1" fontAlgn="auto" latinLnBrk="0" hangingPunct="1">
                <a:lnSpc>
                  <a:spcPts val="6039"/>
                </a:lnSpc>
                <a:spcBef>
                  <a:spcPts val="0"/>
                </a:spcBef>
                <a:spcAft>
                  <a:spcPts val="0"/>
                </a:spcAft>
                <a:buClrTx/>
                <a:buSzTx/>
                <a:buFontTx/>
                <a:buNone/>
                <a:tabLst/>
                <a:defRPr/>
              </a:pPr>
              <a:r>
                <a:rPr kumimoji="0" lang="en-US" sz="5033" b="0" i="0" u="none" strike="noStrike" kern="1200" cap="none" spc="0" normalizeH="0" baseline="0" noProof="0" dirty="0">
                  <a:ln>
                    <a:noFill/>
                  </a:ln>
                  <a:solidFill>
                    <a:srgbClr val="00C4CC"/>
                  </a:solidFill>
                  <a:effectLst/>
                  <a:uLnTx/>
                  <a:uFillTx/>
                  <a:latin typeface="TT Chocolates Bold"/>
                  <a:ea typeface="+mn-ea"/>
                  <a:cs typeface="+mn-cs"/>
                </a:rPr>
                <a:t>BVP</a:t>
              </a:r>
            </a:p>
          </p:txBody>
        </p:sp>
        <p:sp>
          <p:nvSpPr>
            <p:cNvPr id="19" name="TextBox 19"/>
            <p:cNvSpPr txBox="1"/>
            <p:nvPr/>
          </p:nvSpPr>
          <p:spPr>
            <a:xfrm>
              <a:off x="0" y="3556862"/>
              <a:ext cx="2029505" cy="1008543"/>
            </a:xfrm>
            <a:prstGeom prst="rect">
              <a:avLst/>
            </a:prstGeom>
          </p:spPr>
          <p:txBody>
            <a:bodyPr lIns="0" tIns="0" rIns="0" bIns="0" rtlCol="0" anchor="t">
              <a:spAutoFit/>
            </a:bodyPr>
            <a:lstStyle/>
            <a:p>
              <a:pPr marL="0" marR="0" lvl="0" indent="0" algn="ctr" defTabSz="457200" rtl="0" eaLnBrk="1" fontAlgn="auto" latinLnBrk="0" hangingPunct="1">
                <a:lnSpc>
                  <a:spcPts val="6039"/>
                </a:lnSpc>
                <a:spcBef>
                  <a:spcPts val="0"/>
                </a:spcBef>
                <a:spcAft>
                  <a:spcPts val="0"/>
                </a:spcAft>
                <a:buClrTx/>
                <a:buSzTx/>
                <a:buFontTx/>
                <a:buNone/>
                <a:tabLst/>
                <a:defRPr/>
              </a:pPr>
              <a:r>
                <a:rPr kumimoji="0" lang="en-US" sz="5033" b="0" i="0" u="none" strike="noStrike" kern="1200" cap="none" spc="0" normalizeH="0" baseline="0" noProof="0">
                  <a:ln>
                    <a:noFill/>
                  </a:ln>
                  <a:solidFill>
                    <a:srgbClr val="00C4CC"/>
                  </a:solidFill>
                  <a:effectLst/>
                  <a:uLnTx/>
                  <a:uFillTx/>
                  <a:latin typeface="TT Chocolates Bold"/>
                  <a:ea typeface="+mn-ea"/>
                  <a:cs typeface="+mn-cs"/>
                </a:rPr>
                <a:t>Tmp</a:t>
              </a:r>
            </a:p>
          </p:txBody>
        </p:sp>
      </p:grpSp>
    </p:spTree>
    <p:extLst>
      <p:ext uri="{BB962C8B-B14F-4D97-AF65-F5344CB8AC3E}">
        <p14:creationId xmlns:p14="http://schemas.microsoft.com/office/powerpoint/2010/main" val="3704401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905065" y="2916441"/>
            <a:ext cx="2477869" cy="6713439"/>
          </a:xfrm>
          <a:custGeom>
            <a:avLst/>
            <a:gdLst/>
            <a:ahLst/>
            <a:cxnLst/>
            <a:rect l="l" t="t" r="r" b="b"/>
            <a:pathLst>
              <a:path w="2477869" h="6713439">
                <a:moveTo>
                  <a:pt x="0" y="0"/>
                </a:moveTo>
                <a:lnTo>
                  <a:pt x="2477870" y="0"/>
                </a:lnTo>
                <a:lnTo>
                  <a:pt x="2477870" y="6713439"/>
                </a:lnTo>
                <a:lnTo>
                  <a:pt x="0" y="671343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2172616" y="3968268"/>
            <a:ext cx="13942768" cy="5290032"/>
            <a:chOff x="0" y="0"/>
            <a:chExt cx="18590358" cy="7053375"/>
          </a:xfrm>
        </p:grpSpPr>
        <p:grpSp>
          <p:nvGrpSpPr>
            <p:cNvPr id="4" name="Group 4"/>
            <p:cNvGrpSpPr/>
            <p:nvPr/>
          </p:nvGrpSpPr>
          <p:grpSpPr>
            <a:xfrm>
              <a:off x="0" y="0"/>
              <a:ext cx="5775140" cy="3100084"/>
              <a:chOff x="0" y="0"/>
              <a:chExt cx="3672170" cy="1971214"/>
            </a:xfrm>
          </p:grpSpPr>
          <p:sp>
            <p:nvSpPr>
              <p:cNvPr id="5" name="Freeform 5"/>
              <p:cNvSpPr/>
              <p:nvPr/>
            </p:nvSpPr>
            <p:spPr>
              <a:xfrm>
                <a:off x="0" y="0"/>
                <a:ext cx="3672170" cy="1971214"/>
              </a:xfrm>
              <a:custGeom>
                <a:avLst/>
                <a:gdLst/>
                <a:ahLst/>
                <a:cxnLst/>
                <a:rect l="l" t="t" r="r" b="b"/>
                <a:pathLst>
                  <a:path w="3672170" h="1971214">
                    <a:moveTo>
                      <a:pt x="3547710" y="1971214"/>
                    </a:moveTo>
                    <a:lnTo>
                      <a:pt x="124460" y="1971214"/>
                    </a:lnTo>
                    <a:cubicBezTo>
                      <a:pt x="55880" y="1971214"/>
                      <a:pt x="0" y="1915334"/>
                      <a:pt x="0" y="1846754"/>
                    </a:cubicBezTo>
                    <a:lnTo>
                      <a:pt x="0" y="124460"/>
                    </a:lnTo>
                    <a:cubicBezTo>
                      <a:pt x="0" y="55880"/>
                      <a:pt x="55880" y="0"/>
                      <a:pt x="124460" y="0"/>
                    </a:cubicBezTo>
                    <a:lnTo>
                      <a:pt x="3547710" y="0"/>
                    </a:lnTo>
                    <a:cubicBezTo>
                      <a:pt x="3616290" y="0"/>
                      <a:pt x="3672170" y="55880"/>
                      <a:pt x="3672170" y="124460"/>
                    </a:cubicBezTo>
                    <a:lnTo>
                      <a:pt x="3672170" y="1846754"/>
                    </a:lnTo>
                    <a:cubicBezTo>
                      <a:pt x="3672170" y="1915334"/>
                      <a:pt x="3616290" y="1971214"/>
                      <a:pt x="3547710" y="1971214"/>
                    </a:cubicBezTo>
                    <a:close/>
                  </a:path>
                </a:pathLst>
              </a:custGeom>
              <a:solidFill>
                <a:srgbClr val="00C4CC"/>
              </a:solidFill>
            </p:spPr>
          </p:sp>
        </p:grpSp>
        <p:grpSp>
          <p:nvGrpSpPr>
            <p:cNvPr id="6" name="Group 6"/>
            <p:cNvGrpSpPr/>
            <p:nvPr/>
          </p:nvGrpSpPr>
          <p:grpSpPr>
            <a:xfrm>
              <a:off x="12815217" y="0"/>
              <a:ext cx="5775140" cy="3100084"/>
              <a:chOff x="0" y="0"/>
              <a:chExt cx="3672170" cy="1971214"/>
            </a:xfrm>
          </p:grpSpPr>
          <p:sp>
            <p:nvSpPr>
              <p:cNvPr id="7" name="Freeform 7"/>
              <p:cNvSpPr/>
              <p:nvPr/>
            </p:nvSpPr>
            <p:spPr>
              <a:xfrm>
                <a:off x="0" y="0"/>
                <a:ext cx="3672170" cy="1971214"/>
              </a:xfrm>
              <a:custGeom>
                <a:avLst/>
                <a:gdLst/>
                <a:ahLst/>
                <a:cxnLst/>
                <a:rect l="l" t="t" r="r" b="b"/>
                <a:pathLst>
                  <a:path w="3672170" h="1971214">
                    <a:moveTo>
                      <a:pt x="3547710" y="1971214"/>
                    </a:moveTo>
                    <a:lnTo>
                      <a:pt x="124460" y="1971214"/>
                    </a:lnTo>
                    <a:cubicBezTo>
                      <a:pt x="55880" y="1971214"/>
                      <a:pt x="0" y="1915334"/>
                      <a:pt x="0" y="1846754"/>
                    </a:cubicBezTo>
                    <a:lnTo>
                      <a:pt x="0" y="124460"/>
                    </a:lnTo>
                    <a:cubicBezTo>
                      <a:pt x="0" y="55880"/>
                      <a:pt x="55880" y="0"/>
                      <a:pt x="124460" y="0"/>
                    </a:cubicBezTo>
                    <a:lnTo>
                      <a:pt x="3547710" y="0"/>
                    </a:lnTo>
                    <a:cubicBezTo>
                      <a:pt x="3616290" y="0"/>
                      <a:pt x="3672170" y="55880"/>
                      <a:pt x="3672170" y="124460"/>
                    </a:cubicBezTo>
                    <a:lnTo>
                      <a:pt x="3672170" y="1846754"/>
                    </a:lnTo>
                    <a:cubicBezTo>
                      <a:pt x="3672170" y="1915334"/>
                      <a:pt x="3616290" y="1971214"/>
                      <a:pt x="3547710" y="1971214"/>
                    </a:cubicBezTo>
                    <a:close/>
                  </a:path>
                </a:pathLst>
              </a:custGeom>
              <a:solidFill>
                <a:srgbClr val="01558A"/>
              </a:solidFill>
            </p:spPr>
          </p:sp>
        </p:grpSp>
        <p:grpSp>
          <p:nvGrpSpPr>
            <p:cNvPr id="8" name="Group 8"/>
            <p:cNvGrpSpPr/>
            <p:nvPr/>
          </p:nvGrpSpPr>
          <p:grpSpPr>
            <a:xfrm>
              <a:off x="12815217" y="4382987"/>
              <a:ext cx="5775140" cy="1202487"/>
              <a:chOff x="0" y="0"/>
              <a:chExt cx="3672170" cy="764611"/>
            </a:xfrm>
          </p:grpSpPr>
          <p:sp>
            <p:nvSpPr>
              <p:cNvPr id="9" name="Freeform 9"/>
              <p:cNvSpPr/>
              <p:nvPr/>
            </p:nvSpPr>
            <p:spPr>
              <a:xfrm>
                <a:off x="0" y="0"/>
                <a:ext cx="3672170" cy="764611"/>
              </a:xfrm>
              <a:custGeom>
                <a:avLst/>
                <a:gdLst/>
                <a:ahLst/>
                <a:cxnLst/>
                <a:rect l="l" t="t" r="r" b="b"/>
                <a:pathLst>
                  <a:path w="3672170" h="764611">
                    <a:moveTo>
                      <a:pt x="3547710" y="764611"/>
                    </a:moveTo>
                    <a:lnTo>
                      <a:pt x="124460" y="764611"/>
                    </a:lnTo>
                    <a:cubicBezTo>
                      <a:pt x="55880" y="764611"/>
                      <a:pt x="0" y="708731"/>
                      <a:pt x="0" y="640151"/>
                    </a:cubicBezTo>
                    <a:lnTo>
                      <a:pt x="0" y="124460"/>
                    </a:lnTo>
                    <a:cubicBezTo>
                      <a:pt x="0" y="55880"/>
                      <a:pt x="55880" y="0"/>
                      <a:pt x="124460" y="0"/>
                    </a:cubicBezTo>
                    <a:lnTo>
                      <a:pt x="3547710" y="0"/>
                    </a:lnTo>
                    <a:cubicBezTo>
                      <a:pt x="3616290" y="0"/>
                      <a:pt x="3672170" y="55880"/>
                      <a:pt x="3672170" y="124460"/>
                    </a:cubicBezTo>
                    <a:lnTo>
                      <a:pt x="3672170" y="640151"/>
                    </a:lnTo>
                    <a:cubicBezTo>
                      <a:pt x="3672170" y="708731"/>
                      <a:pt x="3616290" y="764611"/>
                      <a:pt x="3547710" y="764611"/>
                    </a:cubicBezTo>
                    <a:close/>
                  </a:path>
                </a:pathLst>
              </a:custGeom>
              <a:solidFill>
                <a:srgbClr val="737373"/>
              </a:solidFill>
            </p:spPr>
          </p:sp>
        </p:grpSp>
        <p:grpSp>
          <p:nvGrpSpPr>
            <p:cNvPr id="10" name="Group 10"/>
            <p:cNvGrpSpPr/>
            <p:nvPr/>
          </p:nvGrpSpPr>
          <p:grpSpPr>
            <a:xfrm>
              <a:off x="12815217" y="5850889"/>
              <a:ext cx="5775140" cy="1202487"/>
              <a:chOff x="0" y="0"/>
              <a:chExt cx="3672170" cy="764611"/>
            </a:xfrm>
          </p:grpSpPr>
          <p:sp>
            <p:nvSpPr>
              <p:cNvPr id="11" name="Freeform 11"/>
              <p:cNvSpPr/>
              <p:nvPr/>
            </p:nvSpPr>
            <p:spPr>
              <a:xfrm>
                <a:off x="0" y="0"/>
                <a:ext cx="3672170" cy="764611"/>
              </a:xfrm>
              <a:custGeom>
                <a:avLst/>
                <a:gdLst/>
                <a:ahLst/>
                <a:cxnLst/>
                <a:rect l="l" t="t" r="r" b="b"/>
                <a:pathLst>
                  <a:path w="3672170" h="764611">
                    <a:moveTo>
                      <a:pt x="3547710" y="764611"/>
                    </a:moveTo>
                    <a:lnTo>
                      <a:pt x="124460" y="764611"/>
                    </a:lnTo>
                    <a:cubicBezTo>
                      <a:pt x="55880" y="764611"/>
                      <a:pt x="0" y="708731"/>
                      <a:pt x="0" y="640151"/>
                    </a:cubicBezTo>
                    <a:lnTo>
                      <a:pt x="0" y="124460"/>
                    </a:lnTo>
                    <a:cubicBezTo>
                      <a:pt x="0" y="55880"/>
                      <a:pt x="55880" y="0"/>
                      <a:pt x="124460" y="0"/>
                    </a:cubicBezTo>
                    <a:lnTo>
                      <a:pt x="3547710" y="0"/>
                    </a:lnTo>
                    <a:cubicBezTo>
                      <a:pt x="3616290" y="0"/>
                      <a:pt x="3672170" y="55880"/>
                      <a:pt x="3672170" y="124460"/>
                    </a:cubicBezTo>
                    <a:lnTo>
                      <a:pt x="3672170" y="640151"/>
                    </a:lnTo>
                    <a:cubicBezTo>
                      <a:pt x="3672170" y="708731"/>
                      <a:pt x="3616290" y="764611"/>
                      <a:pt x="3547710" y="764611"/>
                    </a:cubicBezTo>
                    <a:close/>
                  </a:path>
                </a:pathLst>
              </a:custGeom>
              <a:solidFill>
                <a:srgbClr val="737373"/>
              </a:solidFill>
            </p:spPr>
          </p:sp>
        </p:grpSp>
        <p:sp>
          <p:nvSpPr>
            <p:cNvPr id="12" name="TextBox 12"/>
            <p:cNvSpPr txBox="1"/>
            <p:nvPr/>
          </p:nvSpPr>
          <p:spPr>
            <a:xfrm>
              <a:off x="13769806" y="4565130"/>
              <a:ext cx="3865964" cy="723899"/>
            </a:xfrm>
            <a:prstGeom prst="rect">
              <a:avLst/>
            </a:prstGeom>
          </p:spPr>
          <p:txBody>
            <a:bodyPr lIns="0" tIns="0" rIns="0" bIns="0" rtlCol="0" anchor="t">
              <a:spAutoFit/>
            </a:bodyPr>
            <a:lstStyle/>
            <a:p>
              <a:pPr marL="0" marR="0" lvl="0" indent="0" algn="ctr" defTabSz="457200" rtl="0" eaLnBrk="1" fontAlgn="auto" latinLnBrk="0" hangingPunct="1">
                <a:lnSpc>
                  <a:spcPts val="39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Agrandir Narrow"/>
                  <a:ea typeface="+mn-ea"/>
                  <a:cs typeface="+mn-cs"/>
                </a:rPr>
                <a:t>Motor (eferente)</a:t>
              </a:r>
            </a:p>
          </p:txBody>
        </p:sp>
        <p:sp>
          <p:nvSpPr>
            <p:cNvPr id="13" name="TextBox 13"/>
            <p:cNvSpPr txBox="1"/>
            <p:nvPr/>
          </p:nvSpPr>
          <p:spPr>
            <a:xfrm>
              <a:off x="13292512" y="6033032"/>
              <a:ext cx="4820552" cy="723899"/>
            </a:xfrm>
            <a:prstGeom prst="rect">
              <a:avLst/>
            </a:prstGeom>
          </p:spPr>
          <p:txBody>
            <a:bodyPr lIns="0" tIns="0" rIns="0" bIns="0" rtlCol="0" anchor="t">
              <a:spAutoFit/>
            </a:bodyPr>
            <a:lstStyle/>
            <a:p>
              <a:pPr marL="0" marR="0" lvl="0" indent="0" algn="ctr" defTabSz="457200" rtl="0" eaLnBrk="1" fontAlgn="auto" latinLnBrk="0" hangingPunct="1">
                <a:lnSpc>
                  <a:spcPts val="39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Agrandir Narrow"/>
                  <a:ea typeface="+mn-ea"/>
                  <a:cs typeface="+mn-cs"/>
                </a:rPr>
                <a:t>Sensoriales (aferente)</a:t>
              </a:r>
            </a:p>
          </p:txBody>
        </p:sp>
        <p:sp>
          <p:nvSpPr>
            <p:cNvPr id="14" name="TextBox 14"/>
            <p:cNvSpPr txBox="1"/>
            <p:nvPr/>
          </p:nvSpPr>
          <p:spPr>
            <a:xfrm>
              <a:off x="954588" y="1063592"/>
              <a:ext cx="3865964" cy="1085850"/>
            </a:xfrm>
            <a:prstGeom prst="rect">
              <a:avLst/>
            </a:prstGeom>
          </p:spPr>
          <p:txBody>
            <a:bodyPr lIns="0" tIns="0" rIns="0" bIns="0" rtlCol="0" anchor="t">
              <a:spAutoFit/>
            </a:bodyPr>
            <a:lstStyle/>
            <a:p>
              <a:pPr marL="0" marR="0" lvl="0" indent="0" algn="ctr" defTabSz="457200" rtl="0" eaLnBrk="1" fontAlgn="auto" latinLnBrk="0" hangingPunct="1">
                <a:lnSpc>
                  <a:spcPts val="585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Agrandir Narrow Bold"/>
                  <a:ea typeface="+mn-ea"/>
                  <a:cs typeface="+mn-cs"/>
                </a:rPr>
                <a:t>CENTRAL</a:t>
              </a:r>
            </a:p>
          </p:txBody>
        </p:sp>
        <p:sp>
          <p:nvSpPr>
            <p:cNvPr id="15" name="TextBox 15"/>
            <p:cNvSpPr txBox="1"/>
            <p:nvPr/>
          </p:nvSpPr>
          <p:spPr>
            <a:xfrm>
              <a:off x="13409972" y="1063592"/>
              <a:ext cx="4585631" cy="1085850"/>
            </a:xfrm>
            <a:prstGeom prst="rect">
              <a:avLst/>
            </a:prstGeom>
          </p:spPr>
          <p:txBody>
            <a:bodyPr lIns="0" tIns="0" rIns="0" bIns="0" rtlCol="0" anchor="t">
              <a:spAutoFit/>
            </a:bodyPr>
            <a:lstStyle/>
            <a:p>
              <a:pPr marL="0" marR="0" lvl="0" indent="0" algn="ctr" defTabSz="457200" rtl="0" eaLnBrk="1" fontAlgn="auto" latinLnBrk="0" hangingPunct="1">
                <a:lnSpc>
                  <a:spcPts val="585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Agrandir Narrow Bold"/>
                  <a:ea typeface="+mn-ea"/>
                  <a:cs typeface="+mn-cs"/>
                </a:rPr>
                <a:t>PERIFÉRICO</a:t>
              </a:r>
            </a:p>
          </p:txBody>
        </p:sp>
      </p:grpSp>
      <p:sp>
        <p:nvSpPr>
          <p:cNvPr id="16" name="TextBox 16"/>
          <p:cNvSpPr txBox="1"/>
          <p:nvPr/>
        </p:nvSpPr>
        <p:spPr>
          <a:xfrm>
            <a:off x="2096887" y="1069975"/>
            <a:ext cx="14094227" cy="1457325"/>
          </a:xfrm>
          <a:prstGeom prst="rect">
            <a:avLst/>
          </a:prstGeom>
        </p:spPr>
        <p:txBody>
          <a:bodyPr lIns="0" tIns="0" rIns="0" bIns="0" rtlCol="0" anchor="t">
            <a:spAutoFit/>
          </a:bodyPr>
          <a:lstStyle/>
          <a:p>
            <a:pPr marL="0" marR="0" lvl="0" indent="0" algn="ctr" defTabSz="4572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Agrandir Narrow Bold"/>
                <a:ea typeface="+mn-ea"/>
                <a:cs typeface="+mn-cs"/>
              </a:rPr>
              <a:t>SISTEMA NERVIOSO</a:t>
            </a:r>
          </a:p>
        </p:txBody>
      </p:sp>
    </p:spTree>
    <p:extLst>
      <p:ext uri="{BB962C8B-B14F-4D97-AF65-F5344CB8AC3E}">
        <p14:creationId xmlns:p14="http://schemas.microsoft.com/office/powerpoint/2010/main" val="3991926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¿QUÉ?</a:t>
            </a:r>
          </a:p>
        </p:txBody>
      </p:sp>
    </p:spTree>
    <p:extLst>
      <p:ext uri="{BB962C8B-B14F-4D97-AF65-F5344CB8AC3E}">
        <p14:creationId xmlns:p14="http://schemas.microsoft.com/office/powerpoint/2010/main" val="2454183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¿QUÉ?</a:t>
            </a:r>
          </a:p>
        </p:txBody>
      </p:sp>
      <p:sp>
        <p:nvSpPr>
          <p:cNvPr id="4" name="TextBox 4"/>
          <p:cNvSpPr txBox="1"/>
          <p:nvPr/>
        </p:nvSpPr>
        <p:spPr>
          <a:xfrm>
            <a:off x="3025848" y="4494857"/>
            <a:ext cx="12236303" cy="2821285"/>
          </a:xfrm>
          <a:prstGeom prst="rect">
            <a:avLst/>
          </a:prstGeom>
        </p:spPr>
        <p:txBody>
          <a:bodyPr wrap="square" lIns="0" tIns="0" rIns="0" bIns="0" rtlCol="0" anchor="t">
            <a:spAutoFit/>
          </a:bodyPr>
          <a:lstStyle/>
          <a:p>
            <a:pPr marL="0" marR="0" lvl="0" indent="0" algn="ctr" defTabSz="914400" rtl="0" eaLnBrk="1" fontAlgn="auto" latinLnBrk="0" hangingPunct="1">
              <a:lnSpc>
                <a:spcPts val="10999"/>
              </a:lnSpc>
              <a:spcBef>
                <a:spcPts val="0"/>
              </a:spcBef>
              <a:spcAft>
                <a:spcPts val="0"/>
              </a:spcAft>
              <a:buClrTx/>
              <a:buSzTx/>
              <a:buFontTx/>
              <a:buNone/>
              <a:tabLst/>
              <a:defRPr/>
            </a:pPr>
            <a:r>
              <a:rPr kumimoji="0" lang="en-US" sz="9999" b="0" i="0" u="none" strike="noStrike" kern="1200" cap="none" spc="0" normalizeH="0" baseline="0" noProof="0" dirty="0">
                <a:ln>
                  <a:noFill/>
                </a:ln>
                <a:solidFill>
                  <a:srgbClr val="FFFFFF"/>
                </a:solidFill>
                <a:effectLst/>
                <a:uLnTx/>
                <a:uFillTx/>
                <a:latin typeface="Agrandir Narrow"/>
                <a:ea typeface="+mn-ea"/>
                <a:cs typeface="+mn-cs"/>
              </a:rPr>
              <a:t>Estado de </a:t>
            </a:r>
            <a:r>
              <a:rPr kumimoji="0" lang="en-US" sz="9999" b="0" i="0" u="none" strike="noStrike" kern="1200" cap="none" spc="0" normalizeH="0" baseline="0" noProof="0" dirty="0" err="1">
                <a:ln>
                  <a:noFill/>
                </a:ln>
                <a:solidFill>
                  <a:srgbClr val="00C4CC"/>
                </a:solidFill>
                <a:effectLst/>
                <a:uLnTx/>
                <a:uFillTx/>
                <a:latin typeface="Agrandir Narrow"/>
                <a:ea typeface="+mn-ea"/>
                <a:cs typeface="+mn-cs"/>
              </a:rPr>
              <a:t>reposo</a:t>
            </a:r>
            <a:endParaRPr kumimoji="0" lang="en-US" sz="9999" b="0" i="0" u="none" strike="noStrike" kern="1200" cap="none" spc="0" normalizeH="0" baseline="0" noProof="0" dirty="0">
              <a:ln>
                <a:noFill/>
              </a:ln>
              <a:solidFill>
                <a:srgbClr val="00C4CC"/>
              </a:solidFill>
              <a:effectLst/>
              <a:uLnTx/>
              <a:uFillTx/>
              <a:latin typeface="Agrandir Narrow"/>
              <a:ea typeface="+mn-ea"/>
              <a:cs typeface="+mn-cs"/>
            </a:endParaRPr>
          </a:p>
          <a:p>
            <a:pPr marL="0" marR="0" lvl="0" indent="0" algn="ctr" defTabSz="914400" rtl="0" eaLnBrk="1" fontAlgn="auto" latinLnBrk="0" hangingPunct="1">
              <a:lnSpc>
                <a:spcPts val="10999"/>
              </a:lnSpc>
              <a:spcBef>
                <a:spcPts val="0"/>
              </a:spcBef>
              <a:spcAft>
                <a:spcPts val="0"/>
              </a:spcAft>
              <a:buClrTx/>
              <a:buSzTx/>
              <a:buFontTx/>
              <a:buNone/>
              <a:tabLst/>
              <a:defRPr/>
            </a:pPr>
            <a:r>
              <a:rPr kumimoji="0" lang="en-US" sz="9999" b="0" i="0" u="none" strike="noStrike" kern="1200" cap="none" spc="0" normalizeH="0" baseline="0" noProof="0" dirty="0">
                <a:ln>
                  <a:noFill/>
                </a:ln>
                <a:solidFill>
                  <a:srgbClr val="FFB923"/>
                </a:solidFill>
                <a:effectLst/>
                <a:uLnTx/>
                <a:uFillTx/>
                <a:latin typeface="Agrandir Narrow"/>
                <a:ea typeface="+mn-ea"/>
                <a:cs typeface="+mn-cs"/>
              </a:rPr>
              <a:t>natural </a:t>
            </a:r>
            <a:r>
              <a:rPr kumimoji="0" lang="en-US" sz="9999" b="0" i="0" u="none" strike="noStrike" kern="1200" cap="none" spc="0" normalizeH="0" baseline="0" noProof="0" dirty="0">
                <a:ln>
                  <a:noFill/>
                </a:ln>
                <a:solidFill>
                  <a:srgbClr val="FFFFFF"/>
                </a:solidFill>
                <a:effectLst/>
                <a:uLnTx/>
                <a:uFillTx/>
                <a:latin typeface="Agrandir Narrow"/>
                <a:ea typeface="+mn-ea"/>
                <a:cs typeface="+mn-cs"/>
              </a:rPr>
              <a:t>y </a:t>
            </a:r>
            <a:r>
              <a:rPr kumimoji="0" lang="en-US" sz="9999" b="0" i="0" u="none" strike="noStrike" kern="1200" cap="none" spc="0" normalizeH="0" baseline="0" noProof="0" dirty="0">
                <a:ln>
                  <a:noFill/>
                </a:ln>
                <a:solidFill>
                  <a:srgbClr val="387EB8"/>
                </a:solidFill>
                <a:effectLst/>
                <a:uLnTx/>
                <a:uFillTx/>
                <a:latin typeface="Agrandir Narrow"/>
                <a:ea typeface="+mn-ea"/>
                <a:cs typeface="+mn-cs"/>
              </a:rPr>
              <a:t>reversible</a:t>
            </a:r>
          </a:p>
        </p:txBody>
      </p:sp>
      <p:sp>
        <p:nvSpPr>
          <p:cNvPr id="5" name="TextBox 5"/>
          <p:cNvSpPr txBox="1"/>
          <p:nvPr/>
        </p:nvSpPr>
        <p:spPr>
          <a:xfrm>
            <a:off x="672430" y="9434703"/>
            <a:ext cx="9892159"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[Vorster &amp; Born, 2015; Krueger et al., 2016; Siegel, 2005]</a:t>
            </a:r>
          </a:p>
        </p:txBody>
      </p:sp>
    </p:spTree>
    <p:extLst>
      <p:ext uri="{BB962C8B-B14F-4D97-AF65-F5344CB8AC3E}">
        <p14:creationId xmlns:p14="http://schemas.microsoft.com/office/powerpoint/2010/main" val="3549909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¿QUIÉNES?</a:t>
            </a:r>
          </a:p>
        </p:txBody>
      </p:sp>
      <p:sp>
        <p:nvSpPr>
          <p:cNvPr id="4" name="TextBox 4"/>
          <p:cNvSpPr txBox="1"/>
          <p:nvPr/>
        </p:nvSpPr>
        <p:spPr>
          <a:xfrm>
            <a:off x="672430" y="9434703"/>
            <a:ext cx="9892159"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[Vorster &amp; Born, 2015; Krueger et al., 2016; Siegel, 2005]</a:t>
            </a:r>
          </a:p>
        </p:txBody>
      </p:sp>
    </p:spTree>
    <p:extLst>
      <p:ext uri="{BB962C8B-B14F-4D97-AF65-F5344CB8AC3E}">
        <p14:creationId xmlns:p14="http://schemas.microsoft.com/office/powerpoint/2010/main" val="41377673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8879" y="838866"/>
            <a:ext cx="2818745" cy="2818734"/>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4974" b="-14974"/>
              </a:stretch>
            </a:blipFill>
          </p:spPr>
        </p:sp>
      </p:grpSp>
      <p:grpSp>
        <p:nvGrpSpPr>
          <p:cNvPr id="4" name="Group 4"/>
          <p:cNvGrpSpPr>
            <a:grpSpLocks noChangeAspect="1"/>
          </p:cNvGrpSpPr>
          <p:nvPr/>
        </p:nvGrpSpPr>
        <p:grpSpPr>
          <a:xfrm>
            <a:off x="13515021" y="6106695"/>
            <a:ext cx="3385171" cy="338515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62" r="-24962"/>
              </a:stretch>
            </a:blipFill>
          </p:spPr>
        </p:sp>
      </p:grpSp>
      <p:grpSp>
        <p:nvGrpSpPr>
          <p:cNvPr id="6" name="Group 6"/>
          <p:cNvGrpSpPr>
            <a:grpSpLocks noChangeAspect="1"/>
          </p:cNvGrpSpPr>
          <p:nvPr/>
        </p:nvGrpSpPr>
        <p:grpSpPr>
          <a:xfrm>
            <a:off x="825501" y="4168258"/>
            <a:ext cx="4334091" cy="433407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449" r="-24449"/>
              </a:stretch>
            </a:blipFill>
          </p:spPr>
        </p:sp>
      </p:grpSp>
      <p:grpSp>
        <p:nvGrpSpPr>
          <p:cNvPr id="8" name="Group 8"/>
          <p:cNvGrpSpPr>
            <a:grpSpLocks noChangeAspect="1"/>
          </p:cNvGrpSpPr>
          <p:nvPr/>
        </p:nvGrpSpPr>
        <p:grpSpPr>
          <a:xfrm>
            <a:off x="13155914" y="920115"/>
            <a:ext cx="4103386" cy="4103370"/>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9485" r="-20441"/>
              </a:stretch>
            </a:blipFill>
          </p:spPr>
        </p:sp>
      </p:grpSp>
      <p:grpSp>
        <p:nvGrpSpPr>
          <p:cNvPr id="10" name="Group 10"/>
          <p:cNvGrpSpPr>
            <a:grpSpLocks noChangeAspect="1"/>
          </p:cNvGrpSpPr>
          <p:nvPr/>
        </p:nvGrpSpPr>
        <p:grpSpPr>
          <a:xfrm>
            <a:off x="9460806" y="4282511"/>
            <a:ext cx="3358845" cy="335883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7" r="-25047"/>
              </a:stretch>
            </a:blipFill>
          </p:spPr>
        </p:sp>
      </p:grpSp>
      <p:grpSp>
        <p:nvGrpSpPr>
          <p:cNvPr id="12" name="Group 12"/>
          <p:cNvGrpSpPr>
            <a:grpSpLocks noChangeAspect="1"/>
          </p:cNvGrpSpPr>
          <p:nvPr/>
        </p:nvGrpSpPr>
        <p:grpSpPr>
          <a:xfrm>
            <a:off x="5618509" y="5961927"/>
            <a:ext cx="2787820" cy="2787809"/>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9285" r="-39285"/>
              </a:stretch>
            </a:blipFill>
          </p:spPr>
        </p:sp>
      </p:grpSp>
      <p:sp>
        <p:nvSpPr>
          <p:cNvPr id="14" name="TextBox 14"/>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15" name="TextBox 15"/>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¿QUIÉNES?</a:t>
            </a:r>
          </a:p>
        </p:txBody>
      </p:sp>
      <p:sp>
        <p:nvSpPr>
          <p:cNvPr id="16" name="TextBox 16"/>
          <p:cNvSpPr txBox="1"/>
          <p:nvPr/>
        </p:nvSpPr>
        <p:spPr>
          <a:xfrm>
            <a:off x="672430" y="9434703"/>
            <a:ext cx="9892159"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[Vorster &amp; Born, 2015; Krueger et al., 2016; Siegel, 2005]</a:t>
            </a:r>
          </a:p>
        </p:txBody>
      </p:sp>
    </p:spTree>
    <p:extLst>
      <p:ext uri="{BB962C8B-B14F-4D97-AF65-F5344CB8AC3E}">
        <p14:creationId xmlns:p14="http://schemas.microsoft.com/office/powerpoint/2010/main" val="3452381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¿POR QUÉ?</a:t>
            </a:r>
          </a:p>
        </p:txBody>
      </p:sp>
      <p:sp>
        <p:nvSpPr>
          <p:cNvPr id="4" name="TextBox 4"/>
          <p:cNvSpPr txBox="1"/>
          <p:nvPr/>
        </p:nvSpPr>
        <p:spPr>
          <a:xfrm>
            <a:off x="672430" y="9434703"/>
            <a:ext cx="9892159"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ct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[Vorster &amp; Born, 2015; Krueger et al., 2016; Siegel, 2005]</a:t>
            </a:r>
          </a:p>
        </p:txBody>
      </p:sp>
    </p:spTree>
    <p:extLst>
      <p:ext uri="{BB962C8B-B14F-4D97-AF65-F5344CB8AC3E}">
        <p14:creationId xmlns:p14="http://schemas.microsoft.com/office/powerpoint/2010/main" val="12068451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¿POR QUÉ?</a:t>
            </a:r>
          </a:p>
        </p:txBody>
      </p:sp>
      <p:grpSp>
        <p:nvGrpSpPr>
          <p:cNvPr id="4" name="Group 4"/>
          <p:cNvGrpSpPr/>
          <p:nvPr/>
        </p:nvGrpSpPr>
        <p:grpSpPr>
          <a:xfrm>
            <a:off x="1353185" y="4292395"/>
            <a:ext cx="15581630" cy="3352685"/>
            <a:chOff x="0" y="0"/>
            <a:chExt cx="20775507" cy="4470246"/>
          </a:xfrm>
        </p:grpSpPr>
        <p:grpSp>
          <p:nvGrpSpPr>
            <p:cNvPr id="5" name="Group 5"/>
            <p:cNvGrpSpPr/>
            <p:nvPr/>
          </p:nvGrpSpPr>
          <p:grpSpPr>
            <a:xfrm>
              <a:off x="0" y="0"/>
              <a:ext cx="20775507" cy="4470246"/>
              <a:chOff x="0" y="0"/>
              <a:chExt cx="4103804" cy="883012"/>
            </a:xfrm>
          </p:grpSpPr>
          <p:sp>
            <p:nvSpPr>
              <p:cNvPr id="6" name="Freeform 6"/>
              <p:cNvSpPr/>
              <p:nvPr/>
            </p:nvSpPr>
            <p:spPr>
              <a:xfrm>
                <a:off x="0" y="0"/>
                <a:ext cx="4103804" cy="883012"/>
              </a:xfrm>
              <a:custGeom>
                <a:avLst/>
                <a:gdLst/>
                <a:ahLst/>
                <a:cxnLst/>
                <a:rect l="l" t="t" r="r" b="b"/>
                <a:pathLst>
                  <a:path w="4103804" h="883012">
                    <a:moveTo>
                      <a:pt x="25340" y="0"/>
                    </a:moveTo>
                    <a:lnTo>
                      <a:pt x="4078464" y="0"/>
                    </a:lnTo>
                    <a:cubicBezTo>
                      <a:pt x="4092459" y="0"/>
                      <a:pt x="4103804" y="11345"/>
                      <a:pt x="4103804" y="25340"/>
                    </a:cubicBezTo>
                    <a:lnTo>
                      <a:pt x="4103804" y="857672"/>
                    </a:lnTo>
                    <a:cubicBezTo>
                      <a:pt x="4103804" y="864392"/>
                      <a:pt x="4101134" y="870838"/>
                      <a:pt x="4096382" y="875590"/>
                    </a:cubicBezTo>
                    <a:cubicBezTo>
                      <a:pt x="4091630" y="880342"/>
                      <a:pt x="4085184" y="883012"/>
                      <a:pt x="4078464" y="883012"/>
                    </a:cubicBezTo>
                    <a:lnTo>
                      <a:pt x="25340" y="883012"/>
                    </a:lnTo>
                    <a:cubicBezTo>
                      <a:pt x="18619" y="883012"/>
                      <a:pt x="12174" y="880342"/>
                      <a:pt x="7422" y="875590"/>
                    </a:cubicBezTo>
                    <a:cubicBezTo>
                      <a:pt x="2670" y="870838"/>
                      <a:pt x="0" y="864392"/>
                      <a:pt x="0" y="857672"/>
                    </a:cubicBezTo>
                    <a:lnTo>
                      <a:pt x="0" y="25340"/>
                    </a:lnTo>
                    <a:cubicBezTo>
                      <a:pt x="0" y="18619"/>
                      <a:pt x="2670" y="12174"/>
                      <a:pt x="7422" y="7422"/>
                    </a:cubicBezTo>
                    <a:cubicBezTo>
                      <a:pt x="12174" y="2670"/>
                      <a:pt x="18619" y="0"/>
                      <a:pt x="25340" y="0"/>
                    </a:cubicBezTo>
                    <a:close/>
                  </a:path>
                </a:pathLst>
              </a:custGeom>
              <a:solidFill>
                <a:srgbClr val="010101"/>
              </a:solidFill>
              <a:ln w="38100" cap="rnd">
                <a:solidFill>
                  <a:srgbClr val="D9D9D9"/>
                </a:solidFill>
                <a:round/>
              </a:ln>
            </p:spPr>
          </p:sp>
          <p:sp>
            <p:nvSpPr>
              <p:cNvPr id="7" name="TextBox 7"/>
              <p:cNvSpPr txBox="1"/>
              <p:nvPr/>
            </p:nvSpPr>
            <p:spPr>
              <a:xfrm>
                <a:off x="0" y="-19050"/>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a:off x="418711" y="2947937"/>
              <a:ext cx="19693821" cy="1351148"/>
            </a:xfrm>
            <a:custGeom>
              <a:avLst/>
              <a:gdLst/>
              <a:ahLst/>
              <a:cxnLst/>
              <a:rect l="l" t="t" r="r" b="b"/>
              <a:pathLst>
                <a:path w="19693821" h="1351148">
                  <a:moveTo>
                    <a:pt x="0" y="0"/>
                  </a:moveTo>
                  <a:lnTo>
                    <a:pt x="19693820" y="0"/>
                  </a:lnTo>
                  <a:lnTo>
                    <a:pt x="19693820" y="1351148"/>
                  </a:lnTo>
                  <a:lnTo>
                    <a:pt x="0" y="1351148"/>
                  </a:lnTo>
                  <a:lnTo>
                    <a:pt x="0" y="0"/>
                  </a:lnTo>
                  <a:close/>
                </a:path>
              </a:pathLst>
            </a:custGeom>
            <a:blipFill>
              <a:blip r:embed="rId3"/>
              <a:stretch>
                <a:fillRect t="-188577"/>
              </a:stretch>
            </a:blipFill>
          </p:spPr>
        </p:sp>
        <p:grpSp>
          <p:nvGrpSpPr>
            <p:cNvPr id="9" name="Group 9"/>
            <p:cNvGrpSpPr>
              <a:grpSpLocks noChangeAspect="1"/>
            </p:cNvGrpSpPr>
            <p:nvPr/>
          </p:nvGrpSpPr>
          <p:grpSpPr>
            <a:xfrm>
              <a:off x="869470" y="644477"/>
              <a:ext cx="1448727" cy="1448721"/>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a:stretch>
              </a:blipFill>
            </p:spPr>
          </p:sp>
        </p:grpSp>
        <p:sp>
          <p:nvSpPr>
            <p:cNvPr id="11" name="Freeform 11"/>
            <p:cNvSpPr/>
            <p:nvPr/>
          </p:nvSpPr>
          <p:spPr>
            <a:xfrm>
              <a:off x="7320481" y="792763"/>
              <a:ext cx="493024" cy="493024"/>
            </a:xfrm>
            <a:custGeom>
              <a:avLst/>
              <a:gdLst/>
              <a:ahLst/>
              <a:cxnLst/>
              <a:rect l="l" t="t" r="r" b="b"/>
              <a:pathLst>
                <a:path w="493024" h="493024">
                  <a:moveTo>
                    <a:pt x="0" y="0"/>
                  </a:moveTo>
                  <a:lnTo>
                    <a:pt x="493024" y="0"/>
                  </a:lnTo>
                  <a:lnTo>
                    <a:pt x="493024" y="493024"/>
                  </a:lnTo>
                  <a:lnTo>
                    <a:pt x="0" y="4930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2509424" y="682407"/>
              <a:ext cx="4855217" cy="602045"/>
            </a:xfrm>
            <a:prstGeom prst="rect">
              <a:avLst/>
            </a:prstGeom>
          </p:spPr>
          <p:txBody>
            <a:bodyPr wrap="square" lIns="0" tIns="0" rIns="0" bIns="0" rtlCol="0" anchor="t">
              <a:spAutoFit/>
            </a:bodyPr>
            <a:lstStyle/>
            <a:p>
              <a:pPr marL="0" marR="0" lvl="0" indent="0" algn="ctr" defTabSz="914400" rtl="0" eaLnBrk="1" fontAlgn="auto" latinLnBrk="0" hangingPunct="1">
                <a:lnSpc>
                  <a:spcPts val="3825"/>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Open Sans Bold"/>
                  <a:ea typeface="+mn-ea"/>
                  <a:cs typeface="+mn-cs"/>
                </a:rPr>
                <a:t>Allan </a:t>
              </a:r>
              <a:r>
                <a:rPr kumimoji="0" lang="en-US" sz="2600" b="0" i="0" u="none" strike="noStrike" kern="1200" cap="none" spc="0" normalizeH="0" baseline="0" noProof="0" dirty="0" err="1">
                  <a:ln>
                    <a:noFill/>
                  </a:ln>
                  <a:solidFill>
                    <a:srgbClr val="FFFFFF"/>
                  </a:solidFill>
                  <a:effectLst/>
                  <a:uLnTx/>
                  <a:uFillTx/>
                  <a:latin typeface="Open Sans Bold"/>
                  <a:ea typeface="+mn-ea"/>
                  <a:cs typeface="+mn-cs"/>
                </a:rPr>
                <a:t>Rechtschaffen</a:t>
              </a:r>
              <a:endParaRPr kumimoji="0" lang="en-US" sz="2600" b="0" i="0" u="none" strike="noStrike" kern="1200" cap="none" spc="0" normalizeH="0" baseline="0" noProof="0" dirty="0">
                <a:ln>
                  <a:noFill/>
                </a:ln>
                <a:solidFill>
                  <a:srgbClr val="FFFFFF"/>
                </a:solidFill>
                <a:effectLst/>
                <a:uLnTx/>
                <a:uFillTx/>
                <a:latin typeface="Open Sans Bold"/>
                <a:ea typeface="+mn-ea"/>
                <a:cs typeface="+mn-cs"/>
              </a:endParaRPr>
            </a:p>
          </p:txBody>
        </p:sp>
        <p:sp>
          <p:nvSpPr>
            <p:cNvPr id="13" name="TextBox 13"/>
            <p:cNvSpPr txBox="1"/>
            <p:nvPr/>
          </p:nvSpPr>
          <p:spPr>
            <a:xfrm>
              <a:off x="8095403" y="682992"/>
              <a:ext cx="5238751" cy="649751"/>
            </a:xfrm>
            <a:prstGeom prst="rect">
              <a:avLst/>
            </a:prstGeom>
          </p:spPr>
          <p:txBody>
            <a:bodyPr wrap="square" lIns="0" tIns="0" rIns="0" bIns="0" rtlCol="0" anchor="t">
              <a:spAutoFit/>
            </a:bodyPr>
            <a:lstStyle/>
            <a:p>
              <a:pPr marL="0" marR="0" lvl="0" indent="0" algn="ctr" defTabSz="914400" rtl="0" eaLnBrk="1" fontAlgn="auto" latinLnBrk="0" hangingPunct="1">
                <a:lnSpc>
                  <a:spcPts val="3825"/>
                </a:lnSpc>
                <a:spcBef>
                  <a:spcPts val="0"/>
                </a:spcBef>
                <a:spcAft>
                  <a:spcPts val="0"/>
                </a:spcAft>
                <a:buClrTx/>
                <a:buSzTx/>
                <a:buFontTx/>
                <a:buNone/>
                <a:tabLst/>
                <a:defRPr/>
              </a:pPr>
              <a:r>
                <a:rPr kumimoji="0" lang="en-US" sz="2732" b="0" i="0" u="none" strike="noStrike" kern="1200" cap="none" spc="0" normalizeH="0" baseline="0" noProof="0" dirty="0">
                  <a:ln>
                    <a:noFill/>
                  </a:ln>
                  <a:solidFill>
                    <a:srgbClr val="CACCCD"/>
                  </a:solidFill>
                  <a:effectLst/>
                  <a:uLnTx/>
                  <a:uFillTx/>
                  <a:latin typeface="Open Sans"/>
                  <a:ea typeface="+mn-ea"/>
                  <a:cs typeface="+mn-cs"/>
                </a:rPr>
                <a:t>@</a:t>
              </a:r>
              <a:r>
                <a:rPr kumimoji="0" lang="en-US" sz="2732" b="0" i="0" u="none" strike="noStrike" kern="1200" cap="none" spc="0" normalizeH="0" baseline="0" noProof="0" dirty="0" err="1" smtClean="0">
                  <a:ln>
                    <a:noFill/>
                  </a:ln>
                  <a:solidFill>
                    <a:srgbClr val="CACCCD"/>
                  </a:solidFill>
                  <a:effectLst/>
                  <a:uLnTx/>
                  <a:uFillTx/>
                  <a:latin typeface="Open Sans"/>
                  <a:ea typeface="+mn-ea"/>
                  <a:cs typeface="+mn-cs"/>
                </a:rPr>
                <a:t>allanrechtschaffen.ok</a:t>
              </a:r>
              <a:endParaRPr kumimoji="0" lang="en-US" sz="2732" b="0" i="0" u="none" strike="noStrike" kern="1200" cap="none" spc="0" normalizeH="0" baseline="0" noProof="0" dirty="0">
                <a:ln>
                  <a:noFill/>
                </a:ln>
                <a:solidFill>
                  <a:srgbClr val="CACCCD"/>
                </a:solidFill>
                <a:effectLst/>
                <a:uLnTx/>
                <a:uFillTx/>
                <a:latin typeface="Open Sans"/>
                <a:ea typeface="+mn-ea"/>
                <a:cs typeface="+mn-cs"/>
              </a:endParaRPr>
            </a:p>
          </p:txBody>
        </p:sp>
        <p:sp>
          <p:nvSpPr>
            <p:cNvPr id="14" name="TextBox 14"/>
            <p:cNvSpPr txBox="1"/>
            <p:nvPr/>
          </p:nvSpPr>
          <p:spPr>
            <a:xfrm>
              <a:off x="2559833" y="1540749"/>
              <a:ext cx="17224071" cy="1436290"/>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D9D9D9"/>
                  </a:solidFill>
                  <a:effectLst/>
                  <a:uLnTx/>
                  <a:uFillTx/>
                  <a:latin typeface="Open Sans"/>
                  <a:ea typeface="+mn-ea"/>
                  <a:cs typeface="+mn-cs"/>
                </a:rPr>
                <a:t>Si el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sueño</a:t>
              </a:r>
              <a:r>
                <a:rPr kumimoji="0" lang="en-US" sz="3000" b="0" i="0" u="none" strike="noStrike" kern="1200" cap="none" spc="0" normalizeH="0" baseline="0" noProof="0" dirty="0">
                  <a:ln>
                    <a:noFill/>
                  </a:ln>
                  <a:solidFill>
                    <a:srgbClr val="D9D9D9"/>
                  </a:solidFill>
                  <a:effectLst/>
                  <a:uLnTx/>
                  <a:uFillTx/>
                  <a:latin typeface="Open Sans"/>
                  <a:ea typeface="+mn-ea"/>
                  <a:cs typeface="+mn-cs"/>
                </a:rPr>
                <a:t> no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cumple</a:t>
              </a:r>
              <a:r>
                <a:rPr kumimoji="0" lang="en-US" sz="3000" b="0" i="0" u="none" strike="noStrike" kern="1200" cap="none" spc="0" normalizeH="0" baseline="0" noProof="0" dirty="0">
                  <a:ln>
                    <a:noFill/>
                  </a:ln>
                  <a:solidFill>
                    <a:srgbClr val="D9D9D9"/>
                  </a:solidFill>
                  <a:effectLst/>
                  <a:uLnTx/>
                  <a:uFillTx/>
                  <a:latin typeface="Open Sans"/>
                  <a:ea typeface="+mn-ea"/>
                  <a:cs typeface="+mn-cs"/>
                </a:rPr>
                <a:t>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una</a:t>
              </a:r>
              <a:r>
                <a:rPr kumimoji="0" lang="en-US" sz="3000" b="0" i="0" u="none" strike="noStrike" kern="1200" cap="none" spc="0" normalizeH="0" baseline="0" noProof="0" dirty="0">
                  <a:ln>
                    <a:noFill/>
                  </a:ln>
                  <a:solidFill>
                    <a:srgbClr val="D9D9D9"/>
                  </a:solidFill>
                  <a:effectLst/>
                  <a:uLnTx/>
                  <a:uFillTx/>
                  <a:latin typeface="Open Sans"/>
                  <a:ea typeface="+mn-ea"/>
                  <a:cs typeface="+mn-cs"/>
                </a:rPr>
                <a:t>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función</a:t>
              </a:r>
              <a:r>
                <a:rPr kumimoji="0" lang="en-US" sz="3000" b="0" i="0" u="none" strike="noStrike" kern="1200" cap="none" spc="0" normalizeH="0" baseline="0" noProof="0" dirty="0">
                  <a:ln>
                    <a:noFill/>
                  </a:ln>
                  <a:solidFill>
                    <a:srgbClr val="D9D9D9"/>
                  </a:solidFill>
                  <a:effectLst/>
                  <a:uLnTx/>
                  <a:uFillTx/>
                  <a:latin typeface="Open Sans"/>
                  <a:ea typeface="+mn-ea"/>
                  <a:cs typeface="+mn-cs"/>
                </a:rPr>
                <a:t> vital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entonces</a:t>
              </a:r>
              <a:r>
                <a:rPr kumimoji="0" lang="en-US" sz="3000" b="0" i="0" u="none" strike="noStrike" kern="1200" cap="none" spc="0" normalizeH="0" baseline="0" noProof="0" dirty="0">
                  <a:ln>
                    <a:noFill/>
                  </a:ln>
                  <a:solidFill>
                    <a:srgbClr val="D9D9D9"/>
                  </a:solidFill>
                  <a:effectLst/>
                  <a:uLnTx/>
                  <a:uFillTx/>
                  <a:latin typeface="Open Sans"/>
                  <a:ea typeface="+mn-ea"/>
                  <a:cs typeface="+mn-cs"/>
                </a:rPr>
                <a:t>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es</a:t>
              </a:r>
              <a:r>
                <a:rPr kumimoji="0" lang="en-US" sz="3000" b="0" i="0" u="none" strike="noStrike" kern="1200" cap="none" spc="0" normalizeH="0" baseline="0" noProof="0" dirty="0">
                  <a:ln>
                    <a:noFill/>
                  </a:ln>
                  <a:solidFill>
                    <a:srgbClr val="D9D9D9"/>
                  </a:solidFill>
                  <a:effectLst/>
                  <a:uLnTx/>
                  <a:uFillTx/>
                  <a:latin typeface="Open Sans"/>
                  <a:ea typeface="+mn-ea"/>
                  <a:cs typeface="+mn-cs"/>
                </a:rPr>
                <a:t> el error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más</a:t>
              </a:r>
              <a:r>
                <a:rPr kumimoji="0" lang="en-US" sz="3000" b="0" i="0" u="none" strike="noStrike" kern="1200" cap="none" spc="0" normalizeH="0" baseline="0" noProof="0" dirty="0">
                  <a:ln>
                    <a:noFill/>
                  </a:ln>
                  <a:solidFill>
                    <a:srgbClr val="D9D9D9"/>
                  </a:solidFill>
                  <a:effectLst/>
                  <a:uLnTx/>
                  <a:uFillTx/>
                  <a:latin typeface="Open Sans"/>
                  <a:ea typeface="+mn-ea"/>
                  <a:cs typeface="+mn-cs"/>
                </a:rPr>
                <a:t>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grande</a:t>
              </a:r>
              <a:endParaRPr kumimoji="0" lang="en-US" sz="3000" b="0" i="0" u="none" strike="noStrike" kern="1200" cap="none" spc="0" normalizeH="0" baseline="0" noProof="0" dirty="0">
                <a:ln>
                  <a:noFill/>
                </a:ln>
                <a:solidFill>
                  <a:srgbClr val="D9D9D9"/>
                </a:solidFill>
                <a:effectLst/>
                <a:uLnTx/>
                <a:uFillTx/>
                <a:latin typeface="Open Sans"/>
                <a:ea typeface="+mn-ea"/>
                <a:cs typeface="+mn-cs"/>
              </a:endParaRPr>
            </a:p>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D9D9D9"/>
                  </a:solidFill>
                  <a:effectLst/>
                  <a:uLnTx/>
                  <a:uFillTx/>
                  <a:latin typeface="Open Sans"/>
                  <a:ea typeface="+mn-ea"/>
                  <a:cs typeface="+mn-cs"/>
                </a:rPr>
                <a:t>que ha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cometido</a:t>
              </a:r>
              <a:r>
                <a:rPr kumimoji="0" lang="en-US" sz="3000" b="0" i="0" u="none" strike="noStrike" kern="1200" cap="none" spc="0" normalizeH="0" baseline="0" noProof="0" dirty="0">
                  <a:ln>
                    <a:noFill/>
                  </a:ln>
                  <a:solidFill>
                    <a:srgbClr val="D9D9D9"/>
                  </a:solidFill>
                  <a:effectLst/>
                  <a:uLnTx/>
                  <a:uFillTx/>
                  <a:latin typeface="Open Sans"/>
                  <a:ea typeface="+mn-ea"/>
                  <a:cs typeface="+mn-cs"/>
                </a:rPr>
                <a:t> el </a:t>
              </a:r>
              <a:r>
                <a:rPr kumimoji="0" lang="en-US" sz="3000" b="0" i="0" u="none" strike="noStrike" kern="1200" cap="none" spc="0" normalizeH="0" baseline="0" noProof="0" dirty="0" err="1">
                  <a:ln>
                    <a:noFill/>
                  </a:ln>
                  <a:solidFill>
                    <a:srgbClr val="D9D9D9"/>
                  </a:solidFill>
                  <a:effectLst/>
                  <a:uLnTx/>
                  <a:uFillTx/>
                  <a:latin typeface="Open Sans"/>
                  <a:ea typeface="+mn-ea"/>
                  <a:cs typeface="+mn-cs"/>
                </a:rPr>
                <a:t>proceso</a:t>
              </a:r>
              <a:r>
                <a:rPr kumimoji="0" lang="en-US" sz="3000" b="0" i="0" u="none" strike="noStrike" kern="1200" cap="none" spc="0" normalizeH="0" baseline="0" noProof="0" dirty="0">
                  <a:ln>
                    <a:noFill/>
                  </a:ln>
                  <a:solidFill>
                    <a:srgbClr val="D9D9D9"/>
                  </a:solidFill>
                  <a:effectLst/>
                  <a:uLnTx/>
                  <a:uFillTx/>
                  <a:latin typeface="Open Sans"/>
                  <a:ea typeface="+mn-ea"/>
                  <a:cs typeface="+mn-cs"/>
                </a:rPr>
                <a:t> </a:t>
              </a:r>
              <a:r>
                <a:rPr kumimoji="0" lang="en-US" sz="3000" b="0" i="0" u="none" strike="noStrike" kern="1200" cap="none" spc="0" normalizeH="0" baseline="0" noProof="0" dirty="0" err="1" smtClean="0">
                  <a:ln>
                    <a:noFill/>
                  </a:ln>
                  <a:solidFill>
                    <a:srgbClr val="D9D9D9"/>
                  </a:solidFill>
                  <a:effectLst/>
                  <a:uLnTx/>
                  <a:uFillTx/>
                  <a:latin typeface="Open Sans"/>
                  <a:ea typeface="+mn-ea"/>
                  <a:cs typeface="+mn-cs"/>
                </a:rPr>
                <a:t>evolutivo</a:t>
              </a:r>
              <a:endParaRPr kumimoji="0" lang="en-US" sz="3000" b="0" i="0" u="none" strike="noStrike" kern="1200" cap="none" spc="0" normalizeH="0" baseline="0" noProof="0" dirty="0">
                <a:ln>
                  <a:noFill/>
                </a:ln>
                <a:solidFill>
                  <a:srgbClr val="D9D9D9"/>
                </a:solidFill>
                <a:effectLst/>
                <a:uLnTx/>
                <a:uFillTx/>
                <a:latin typeface="Open Sans"/>
                <a:ea typeface="+mn-ea"/>
                <a:cs typeface="+mn-cs"/>
              </a:endParaRPr>
            </a:p>
          </p:txBody>
        </p:sp>
        <p:sp>
          <p:nvSpPr>
            <p:cNvPr id="15" name="TextBox 15"/>
            <p:cNvSpPr txBox="1"/>
            <p:nvPr/>
          </p:nvSpPr>
          <p:spPr>
            <a:xfrm rot="-10800000">
              <a:off x="19166884" y="752388"/>
              <a:ext cx="718620" cy="666749"/>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219" normalizeH="0" baseline="0" noProof="0">
                  <a:ln>
                    <a:noFill/>
                  </a:ln>
                  <a:solidFill>
                    <a:srgbClr val="D9D9D9"/>
                  </a:solidFill>
                  <a:effectLst/>
                  <a:uLnTx/>
                  <a:uFillTx/>
                  <a:latin typeface="Open Sans Bold"/>
                  <a:ea typeface="+mn-ea"/>
                  <a:cs typeface="+mn-cs"/>
                </a:rPr>
                <a:t>. . .</a:t>
              </a:r>
            </a:p>
          </p:txBody>
        </p:sp>
      </p:grpSp>
    </p:spTree>
    <p:extLst>
      <p:ext uri="{BB962C8B-B14F-4D97-AF65-F5344CB8AC3E}">
        <p14:creationId xmlns:p14="http://schemas.microsoft.com/office/powerpoint/2010/main" val="28247697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4519479" y="4027289"/>
            <a:ext cx="3821642" cy="3158430"/>
            <a:chOff x="0" y="-139718"/>
            <a:chExt cx="1006523" cy="831850"/>
          </a:xfrm>
        </p:grpSpPr>
        <p:sp>
          <p:nvSpPr>
            <p:cNvPr id="3" name="Freeform 3"/>
            <p:cNvSpPr/>
            <p:nvPr/>
          </p:nvSpPr>
          <p:spPr>
            <a:xfrm>
              <a:off x="0" y="0"/>
              <a:ext cx="1006523" cy="493157"/>
            </a:xfrm>
            <a:custGeom>
              <a:avLst/>
              <a:gdLst/>
              <a:ahLst/>
              <a:cxnLst/>
              <a:rect l="l" t="t" r="r" b="b"/>
              <a:pathLst>
                <a:path w="1006523" h="493157">
                  <a:moveTo>
                    <a:pt x="103316" y="0"/>
                  </a:moveTo>
                  <a:lnTo>
                    <a:pt x="903207" y="0"/>
                  </a:lnTo>
                  <a:cubicBezTo>
                    <a:pt x="930608" y="0"/>
                    <a:pt x="956887" y="10885"/>
                    <a:pt x="976263" y="30261"/>
                  </a:cubicBezTo>
                  <a:cubicBezTo>
                    <a:pt x="995638" y="49636"/>
                    <a:pt x="1006523" y="75915"/>
                    <a:pt x="1006523" y="103316"/>
                  </a:cubicBezTo>
                  <a:lnTo>
                    <a:pt x="1006523" y="389841"/>
                  </a:lnTo>
                  <a:cubicBezTo>
                    <a:pt x="1006523" y="446901"/>
                    <a:pt x="960267" y="493157"/>
                    <a:pt x="903207" y="493157"/>
                  </a:cubicBezTo>
                  <a:lnTo>
                    <a:pt x="103316" y="493157"/>
                  </a:lnTo>
                  <a:cubicBezTo>
                    <a:pt x="75915" y="493157"/>
                    <a:pt x="49636" y="482272"/>
                    <a:pt x="30261" y="462896"/>
                  </a:cubicBezTo>
                  <a:cubicBezTo>
                    <a:pt x="10885" y="443521"/>
                    <a:pt x="0" y="417242"/>
                    <a:pt x="0" y="389841"/>
                  </a:cubicBezTo>
                  <a:lnTo>
                    <a:pt x="0" y="103316"/>
                  </a:lnTo>
                  <a:cubicBezTo>
                    <a:pt x="0" y="75915"/>
                    <a:pt x="10885" y="49636"/>
                    <a:pt x="30261" y="30261"/>
                  </a:cubicBezTo>
                  <a:cubicBezTo>
                    <a:pt x="49636" y="10885"/>
                    <a:pt x="75915" y="0"/>
                    <a:pt x="103316" y="0"/>
                  </a:cubicBezTo>
                  <a:close/>
                </a:path>
              </a:pathLst>
            </a:custGeom>
            <a:solidFill>
              <a:srgbClr val="FFFFFF"/>
            </a:solidFill>
          </p:spPr>
        </p:sp>
        <p:sp>
          <p:nvSpPr>
            <p:cNvPr id="4" name="TextBox 4"/>
            <p:cNvSpPr txBox="1"/>
            <p:nvPr/>
          </p:nvSpPr>
          <p:spPr>
            <a:xfrm>
              <a:off x="83308" y="-139718"/>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OPTIMIZACIÓN DEL SISTEMA INMUNOLÓGICO</a:t>
              </a:r>
            </a:p>
          </p:txBody>
        </p:sp>
      </p:grpSp>
      <p:sp>
        <p:nvSpPr>
          <p:cNvPr id="5" name="TextBox 5"/>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6" name="TextBox 6"/>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¿POR QUÉ?</a:t>
            </a:r>
          </a:p>
        </p:txBody>
      </p:sp>
      <p:grpSp>
        <p:nvGrpSpPr>
          <p:cNvPr id="7" name="Group 7"/>
          <p:cNvGrpSpPr/>
          <p:nvPr/>
        </p:nvGrpSpPr>
        <p:grpSpPr>
          <a:xfrm>
            <a:off x="2373309" y="6407187"/>
            <a:ext cx="3821642" cy="3158430"/>
            <a:chOff x="0" y="-151206"/>
            <a:chExt cx="1006523" cy="831850"/>
          </a:xfrm>
        </p:grpSpPr>
        <p:sp>
          <p:nvSpPr>
            <p:cNvPr id="8" name="Freeform 8"/>
            <p:cNvSpPr/>
            <p:nvPr/>
          </p:nvSpPr>
          <p:spPr>
            <a:xfrm>
              <a:off x="0" y="0"/>
              <a:ext cx="1006523" cy="493157"/>
            </a:xfrm>
            <a:custGeom>
              <a:avLst/>
              <a:gdLst/>
              <a:ahLst/>
              <a:cxnLst/>
              <a:rect l="l" t="t" r="r" b="b"/>
              <a:pathLst>
                <a:path w="1006523" h="493157">
                  <a:moveTo>
                    <a:pt x="103316" y="0"/>
                  </a:moveTo>
                  <a:lnTo>
                    <a:pt x="903207" y="0"/>
                  </a:lnTo>
                  <a:cubicBezTo>
                    <a:pt x="930608" y="0"/>
                    <a:pt x="956887" y="10885"/>
                    <a:pt x="976263" y="30261"/>
                  </a:cubicBezTo>
                  <a:cubicBezTo>
                    <a:pt x="995638" y="49636"/>
                    <a:pt x="1006523" y="75915"/>
                    <a:pt x="1006523" y="103316"/>
                  </a:cubicBezTo>
                  <a:lnTo>
                    <a:pt x="1006523" y="389841"/>
                  </a:lnTo>
                  <a:cubicBezTo>
                    <a:pt x="1006523" y="446901"/>
                    <a:pt x="960267" y="493157"/>
                    <a:pt x="903207" y="493157"/>
                  </a:cubicBezTo>
                  <a:lnTo>
                    <a:pt x="103316" y="493157"/>
                  </a:lnTo>
                  <a:cubicBezTo>
                    <a:pt x="75915" y="493157"/>
                    <a:pt x="49636" y="482272"/>
                    <a:pt x="30261" y="462896"/>
                  </a:cubicBezTo>
                  <a:cubicBezTo>
                    <a:pt x="10885" y="443521"/>
                    <a:pt x="0" y="417242"/>
                    <a:pt x="0" y="389841"/>
                  </a:cubicBezTo>
                  <a:lnTo>
                    <a:pt x="0" y="103316"/>
                  </a:lnTo>
                  <a:cubicBezTo>
                    <a:pt x="0" y="75915"/>
                    <a:pt x="10885" y="49636"/>
                    <a:pt x="30261" y="30261"/>
                  </a:cubicBezTo>
                  <a:cubicBezTo>
                    <a:pt x="49636" y="10885"/>
                    <a:pt x="75915" y="0"/>
                    <a:pt x="103316" y="0"/>
                  </a:cubicBezTo>
                  <a:close/>
                </a:path>
              </a:pathLst>
            </a:custGeom>
            <a:solidFill>
              <a:srgbClr val="FFFFFF"/>
            </a:solidFill>
          </p:spPr>
        </p:sp>
        <p:sp>
          <p:nvSpPr>
            <p:cNvPr id="9" name="TextBox 9"/>
            <p:cNvSpPr txBox="1"/>
            <p:nvPr/>
          </p:nvSpPr>
          <p:spPr>
            <a:xfrm>
              <a:off x="96861" y="-151206"/>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RESTAURACIÓN</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DE TEJIDOS</a:t>
              </a:r>
            </a:p>
          </p:txBody>
        </p:sp>
      </p:grpSp>
      <p:grpSp>
        <p:nvGrpSpPr>
          <p:cNvPr id="10" name="Group 10"/>
          <p:cNvGrpSpPr/>
          <p:nvPr/>
        </p:nvGrpSpPr>
        <p:grpSpPr>
          <a:xfrm>
            <a:off x="7233181" y="6407187"/>
            <a:ext cx="3821642" cy="3158430"/>
            <a:chOff x="0" y="-151206"/>
            <a:chExt cx="1006523" cy="831850"/>
          </a:xfrm>
        </p:grpSpPr>
        <p:sp>
          <p:nvSpPr>
            <p:cNvPr id="11" name="Freeform 11"/>
            <p:cNvSpPr/>
            <p:nvPr/>
          </p:nvSpPr>
          <p:spPr>
            <a:xfrm>
              <a:off x="0" y="0"/>
              <a:ext cx="1006523" cy="493157"/>
            </a:xfrm>
            <a:custGeom>
              <a:avLst/>
              <a:gdLst/>
              <a:ahLst/>
              <a:cxnLst/>
              <a:rect l="l" t="t" r="r" b="b"/>
              <a:pathLst>
                <a:path w="1006523" h="493157">
                  <a:moveTo>
                    <a:pt x="103316" y="0"/>
                  </a:moveTo>
                  <a:lnTo>
                    <a:pt x="903207" y="0"/>
                  </a:lnTo>
                  <a:cubicBezTo>
                    <a:pt x="930608" y="0"/>
                    <a:pt x="956887" y="10885"/>
                    <a:pt x="976263" y="30261"/>
                  </a:cubicBezTo>
                  <a:cubicBezTo>
                    <a:pt x="995638" y="49636"/>
                    <a:pt x="1006523" y="75915"/>
                    <a:pt x="1006523" y="103316"/>
                  </a:cubicBezTo>
                  <a:lnTo>
                    <a:pt x="1006523" y="389841"/>
                  </a:lnTo>
                  <a:cubicBezTo>
                    <a:pt x="1006523" y="446901"/>
                    <a:pt x="960267" y="493157"/>
                    <a:pt x="903207" y="493157"/>
                  </a:cubicBezTo>
                  <a:lnTo>
                    <a:pt x="103316" y="493157"/>
                  </a:lnTo>
                  <a:cubicBezTo>
                    <a:pt x="75915" y="493157"/>
                    <a:pt x="49636" y="482272"/>
                    <a:pt x="30261" y="462896"/>
                  </a:cubicBezTo>
                  <a:cubicBezTo>
                    <a:pt x="10885" y="443521"/>
                    <a:pt x="0" y="417242"/>
                    <a:pt x="0" y="389841"/>
                  </a:cubicBezTo>
                  <a:lnTo>
                    <a:pt x="0" y="103316"/>
                  </a:lnTo>
                  <a:cubicBezTo>
                    <a:pt x="0" y="75915"/>
                    <a:pt x="10885" y="49636"/>
                    <a:pt x="30261" y="30261"/>
                  </a:cubicBezTo>
                  <a:cubicBezTo>
                    <a:pt x="49636" y="10885"/>
                    <a:pt x="75915" y="0"/>
                    <a:pt x="103316" y="0"/>
                  </a:cubicBezTo>
                  <a:close/>
                </a:path>
              </a:pathLst>
            </a:custGeom>
            <a:solidFill>
              <a:srgbClr val="FFFFFF"/>
            </a:solidFill>
          </p:spPr>
        </p:sp>
        <p:sp>
          <p:nvSpPr>
            <p:cNvPr id="12" name="TextBox 12"/>
            <p:cNvSpPr txBox="1"/>
            <p:nvPr/>
          </p:nvSpPr>
          <p:spPr>
            <a:xfrm>
              <a:off x="112300" y="-151206"/>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RESERVA</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ENERGÉTICA </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DEL CEREBRO</a:t>
              </a:r>
            </a:p>
          </p:txBody>
        </p:sp>
      </p:grpSp>
      <p:grpSp>
        <p:nvGrpSpPr>
          <p:cNvPr id="13" name="Group 13"/>
          <p:cNvGrpSpPr/>
          <p:nvPr/>
        </p:nvGrpSpPr>
        <p:grpSpPr>
          <a:xfrm>
            <a:off x="12093048" y="6407187"/>
            <a:ext cx="3821642" cy="3158430"/>
            <a:chOff x="0" y="-151206"/>
            <a:chExt cx="1006523" cy="831850"/>
          </a:xfrm>
        </p:grpSpPr>
        <p:sp>
          <p:nvSpPr>
            <p:cNvPr id="14" name="Freeform 14"/>
            <p:cNvSpPr/>
            <p:nvPr/>
          </p:nvSpPr>
          <p:spPr>
            <a:xfrm>
              <a:off x="0" y="0"/>
              <a:ext cx="1006523" cy="493157"/>
            </a:xfrm>
            <a:custGeom>
              <a:avLst/>
              <a:gdLst/>
              <a:ahLst/>
              <a:cxnLst/>
              <a:rect l="l" t="t" r="r" b="b"/>
              <a:pathLst>
                <a:path w="1006523" h="493157">
                  <a:moveTo>
                    <a:pt x="103316" y="0"/>
                  </a:moveTo>
                  <a:lnTo>
                    <a:pt x="903207" y="0"/>
                  </a:lnTo>
                  <a:cubicBezTo>
                    <a:pt x="930608" y="0"/>
                    <a:pt x="956887" y="10885"/>
                    <a:pt x="976263" y="30261"/>
                  </a:cubicBezTo>
                  <a:cubicBezTo>
                    <a:pt x="995638" y="49636"/>
                    <a:pt x="1006523" y="75915"/>
                    <a:pt x="1006523" y="103316"/>
                  </a:cubicBezTo>
                  <a:lnTo>
                    <a:pt x="1006523" y="389841"/>
                  </a:lnTo>
                  <a:cubicBezTo>
                    <a:pt x="1006523" y="446901"/>
                    <a:pt x="960267" y="493157"/>
                    <a:pt x="903207" y="493157"/>
                  </a:cubicBezTo>
                  <a:lnTo>
                    <a:pt x="103316" y="493157"/>
                  </a:lnTo>
                  <a:cubicBezTo>
                    <a:pt x="75915" y="493157"/>
                    <a:pt x="49636" y="482272"/>
                    <a:pt x="30261" y="462896"/>
                  </a:cubicBezTo>
                  <a:cubicBezTo>
                    <a:pt x="10885" y="443521"/>
                    <a:pt x="0" y="417242"/>
                    <a:pt x="0" y="389841"/>
                  </a:cubicBezTo>
                  <a:lnTo>
                    <a:pt x="0" y="103316"/>
                  </a:lnTo>
                  <a:cubicBezTo>
                    <a:pt x="0" y="75915"/>
                    <a:pt x="10885" y="49636"/>
                    <a:pt x="30261" y="30261"/>
                  </a:cubicBezTo>
                  <a:cubicBezTo>
                    <a:pt x="49636" y="10885"/>
                    <a:pt x="75915" y="0"/>
                    <a:pt x="103316" y="0"/>
                  </a:cubicBezTo>
                  <a:close/>
                </a:path>
              </a:pathLst>
            </a:custGeom>
            <a:solidFill>
              <a:srgbClr val="FFFFFF"/>
            </a:solidFill>
          </p:spPr>
        </p:sp>
        <p:sp>
          <p:nvSpPr>
            <p:cNvPr id="15" name="TextBox 15"/>
            <p:cNvSpPr txBox="1"/>
            <p:nvPr/>
          </p:nvSpPr>
          <p:spPr>
            <a:xfrm>
              <a:off x="96860" y="-151206"/>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ELIMINACIÓN DE SUBPRODUCTOS TÓXICOS DE VIGILIA</a:t>
              </a:r>
            </a:p>
          </p:txBody>
        </p:sp>
      </p:grpSp>
      <p:grpSp>
        <p:nvGrpSpPr>
          <p:cNvPr id="16" name="Group 16"/>
          <p:cNvGrpSpPr/>
          <p:nvPr/>
        </p:nvGrpSpPr>
        <p:grpSpPr>
          <a:xfrm>
            <a:off x="10182227" y="3983386"/>
            <a:ext cx="3821642" cy="3158430"/>
            <a:chOff x="0" y="-151281"/>
            <a:chExt cx="1006523" cy="831850"/>
          </a:xfrm>
        </p:grpSpPr>
        <p:sp>
          <p:nvSpPr>
            <p:cNvPr id="17" name="Freeform 17"/>
            <p:cNvSpPr/>
            <p:nvPr/>
          </p:nvSpPr>
          <p:spPr>
            <a:xfrm>
              <a:off x="0" y="0"/>
              <a:ext cx="1006523" cy="493157"/>
            </a:xfrm>
            <a:custGeom>
              <a:avLst/>
              <a:gdLst/>
              <a:ahLst/>
              <a:cxnLst/>
              <a:rect l="l" t="t" r="r" b="b"/>
              <a:pathLst>
                <a:path w="1006523" h="493157">
                  <a:moveTo>
                    <a:pt x="103316" y="0"/>
                  </a:moveTo>
                  <a:lnTo>
                    <a:pt x="903207" y="0"/>
                  </a:lnTo>
                  <a:cubicBezTo>
                    <a:pt x="930608" y="0"/>
                    <a:pt x="956887" y="10885"/>
                    <a:pt x="976263" y="30261"/>
                  </a:cubicBezTo>
                  <a:cubicBezTo>
                    <a:pt x="995638" y="49636"/>
                    <a:pt x="1006523" y="75915"/>
                    <a:pt x="1006523" y="103316"/>
                  </a:cubicBezTo>
                  <a:lnTo>
                    <a:pt x="1006523" y="389841"/>
                  </a:lnTo>
                  <a:cubicBezTo>
                    <a:pt x="1006523" y="446901"/>
                    <a:pt x="960267" y="493157"/>
                    <a:pt x="903207" y="493157"/>
                  </a:cubicBezTo>
                  <a:lnTo>
                    <a:pt x="103316" y="493157"/>
                  </a:lnTo>
                  <a:cubicBezTo>
                    <a:pt x="75915" y="493157"/>
                    <a:pt x="49636" y="482272"/>
                    <a:pt x="30261" y="462896"/>
                  </a:cubicBezTo>
                  <a:cubicBezTo>
                    <a:pt x="10885" y="443521"/>
                    <a:pt x="0" y="417242"/>
                    <a:pt x="0" y="389841"/>
                  </a:cubicBezTo>
                  <a:lnTo>
                    <a:pt x="0" y="103316"/>
                  </a:lnTo>
                  <a:cubicBezTo>
                    <a:pt x="0" y="75915"/>
                    <a:pt x="10885" y="49636"/>
                    <a:pt x="30261" y="30261"/>
                  </a:cubicBezTo>
                  <a:cubicBezTo>
                    <a:pt x="49636" y="10885"/>
                    <a:pt x="75915" y="0"/>
                    <a:pt x="103316" y="0"/>
                  </a:cubicBezTo>
                  <a:close/>
                </a:path>
              </a:pathLst>
            </a:custGeom>
            <a:solidFill>
              <a:srgbClr val="FFFFFF"/>
            </a:solidFill>
          </p:spPr>
        </p:sp>
        <p:sp>
          <p:nvSpPr>
            <p:cNvPr id="18" name="TextBox 18"/>
            <p:cNvSpPr txBox="1"/>
            <p:nvPr/>
          </p:nvSpPr>
          <p:spPr>
            <a:xfrm>
              <a:off x="96861" y="-151281"/>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PLASTICIDAD</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SINÁPTICA Y</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PROCESOS DE</a:t>
              </a:r>
            </a:p>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dirty="0">
                  <a:ln>
                    <a:noFill/>
                  </a:ln>
                  <a:solidFill>
                    <a:srgbClr val="000000"/>
                  </a:solidFill>
                  <a:effectLst/>
                  <a:uLnTx/>
                  <a:uFillTx/>
                  <a:latin typeface="Agrandir Narrow Bold"/>
                  <a:ea typeface="+mn-ea"/>
                  <a:cs typeface="+mn-cs"/>
                </a:rPr>
                <a:t>MEMORIA</a:t>
              </a:r>
            </a:p>
          </p:txBody>
        </p:sp>
      </p:grpSp>
    </p:spTree>
    <p:extLst>
      <p:ext uri="{BB962C8B-B14F-4D97-AF65-F5344CB8AC3E}">
        <p14:creationId xmlns:p14="http://schemas.microsoft.com/office/powerpoint/2010/main" val="30673033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¿CÓMO?</a:t>
            </a:r>
          </a:p>
        </p:txBody>
      </p:sp>
    </p:spTree>
    <p:extLst>
      <p:ext uri="{BB962C8B-B14F-4D97-AF65-F5344CB8AC3E}">
        <p14:creationId xmlns:p14="http://schemas.microsoft.com/office/powerpoint/2010/main" val="3325115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096887" y="4398602"/>
            <a:ext cx="6922275" cy="5216346"/>
          </a:xfrm>
          <a:custGeom>
            <a:avLst/>
            <a:gdLst/>
            <a:ahLst/>
            <a:cxnLst/>
            <a:rect l="l" t="t" r="r" b="b"/>
            <a:pathLst>
              <a:path w="6922275" h="5216346">
                <a:moveTo>
                  <a:pt x="0" y="0"/>
                </a:moveTo>
                <a:lnTo>
                  <a:pt x="6922275" y="0"/>
                </a:lnTo>
                <a:lnTo>
                  <a:pt x="6922275" y="5216346"/>
                </a:lnTo>
                <a:lnTo>
                  <a:pt x="0" y="5216346"/>
                </a:lnTo>
                <a:lnTo>
                  <a:pt x="0" y="0"/>
                </a:lnTo>
                <a:close/>
              </a:path>
            </a:pathLst>
          </a:custGeom>
          <a:blipFill>
            <a:blip r:embed="rId3"/>
            <a:stretch>
              <a:fillRect t="-7986"/>
            </a:stretch>
          </a:blipFill>
        </p:spPr>
      </p:sp>
      <p:sp>
        <p:nvSpPr>
          <p:cNvPr id="3" name="Freeform 3"/>
          <p:cNvSpPr/>
          <p:nvPr/>
        </p:nvSpPr>
        <p:spPr>
          <a:xfrm>
            <a:off x="10770994" y="4398602"/>
            <a:ext cx="4808185" cy="5216346"/>
          </a:xfrm>
          <a:custGeom>
            <a:avLst/>
            <a:gdLst/>
            <a:ahLst/>
            <a:cxnLst/>
            <a:rect l="l" t="t" r="r" b="b"/>
            <a:pathLst>
              <a:path w="4808185" h="5216346">
                <a:moveTo>
                  <a:pt x="0" y="0"/>
                </a:moveTo>
                <a:lnTo>
                  <a:pt x="4808185" y="0"/>
                </a:lnTo>
                <a:lnTo>
                  <a:pt x="4808185" y="5216346"/>
                </a:lnTo>
                <a:lnTo>
                  <a:pt x="0" y="5216346"/>
                </a:lnTo>
                <a:lnTo>
                  <a:pt x="0" y="0"/>
                </a:lnTo>
                <a:close/>
              </a:path>
            </a:pathLst>
          </a:custGeom>
          <a:blipFill>
            <a:blip r:embed="rId4"/>
            <a:stretch>
              <a:fillRect b="-320"/>
            </a:stretch>
          </a:blipFill>
        </p:spPr>
      </p:sp>
      <p:sp>
        <p:nvSpPr>
          <p:cNvPr id="4" name="TextBox 4"/>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5" name="TextBox 5"/>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¿CÓMO (lo estudiamos)?</a:t>
            </a:r>
          </a:p>
        </p:txBody>
      </p:sp>
    </p:spTree>
    <p:extLst>
      <p:ext uri="{BB962C8B-B14F-4D97-AF65-F5344CB8AC3E}">
        <p14:creationId xmlns:p14="http://schemas.microsoft.com/office/powerpoint/2010/main" val="23458486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Tree>
    <p:extLst>
      <p:ext uri="{BB962C8B-B14F-4D97-AF65-F5344CB8AC3E}">
        <p14:creationId xmlns:p14="http://schemas.microsoft.com/office/powerpoint/2010/main" val="24172845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172616" y="3968268"/>
            <a:ext cx="4331355" cy="2325063"/>
            <a:chOff x="0" y="0"/>
            <a:chExt cx="3672170" cy="1971214"/>
          </a:xfrm>
        </p:grpSpPr>
        <p:sp>
          <p:nvSpPr>
            <p:cNvPr id="3" name="Freeform 3"/>
            <p:cNvSpPr/>
            <p:nvPr/>
          </p:nvSpPr>
          <p:spPr>
            <a:xfrm>
              <a:off x="0" y="0"/>
              <a:ext cx="3672170" cy="1971214"/>
            </a:xfrm>
            <a:custGeom>
              <a:avLst/>
              <a:gdLst/>
              <a:ahLst/>
              <a:cxnLst/>
              <a:rect l="l" t="t" r="r" b="b"/>
              <a:pathLst>
                <a:path w="3672170" h="1971214">
                  <a:moveTo>
                    <a:pt x="3547710" y="1971214"/>
                  </a:moveTo>
                  <a:lnTo>
                    <a:pt x="124460" y="1971214"/>
                  </a:lnTo>
                  <a:cubicBezTo>
                    <a:pt x="55880" y="1971214"/>
                    <a:pt x="0" y="1915334"/>
                    <a:pt x="0" y="1846754"/>
                  </a:cubicBezTo>
                  <a:lnTo>
                    <a:pt x="0" y="124460"/>
                  </a:lnTo>
                  <a:cubicBezTo>
                    <a:pt x="0" y="55880"/>
                    <a:pt x="55880" y="0"/>
                    <a:pt x="124460" y="0"/>
                  </a:cubicBezTo>
                  <a:lnTo>
                    <a:pt x="3547710" y="0"/>
                  </a:lnTo>
                  <a:cubicBezTo>
                    <a:pt x="3616290" y="0"/>
                    <a:pt x="3672170" y="55880"/>
                    <a:pt x="3672170" y="124460"/>
                  </a:cubicBezTo>
                  <a:lnTo>
                    <a:pt x="3672170" y="1846754"/>
                  </a:lnTo>
                  <a:cubicBezTo>
                    <a:pt x="3672170" y="1915334"/>
                    <a:pt x="3616290" y="1971214"/>
                    <a:pt x="3547710" y="1971214"/>
                  </a:cubicBezTo>
                  <a:close/>
                </a:path>
              </a:pathLst>
            </a:custGeom>
            <a:solidFill>
              <a:srgbClr val="FFDE59"/>
            </a:solidFill>
          </p:spPr>
        </p:sp>
      </p:grpSp>
      <p:grpSp>
        <p:nvGrpSpPr>
          <p:cNvPr id="4" name="Group 4"/>
          <p:cNvGrpSpPr/>
          <p:nvPr/>
        </p:nvGrpSpPr>
        <p:grpSpPr>
          <a:xfrm>
            <a:off x="11784029" y="3968268"/>
            <a:ext cx="4331355" cy="2325063"/>
            <a:chOff x="0" y="0"/>
            <a:chExt cx="3672170" cy="1971214"/>
          </a:xfrm>
        </p:grpSpPr>
        <p:sp>
          <p:nvSpPr>
            <p:cNvPr id="5" name="Freeform 5"/>
            <p:cNvSpPr/>
            <p:nvPr/>
          </p:nvSpPr>
          <p:spPr>
            <a:xfrm>
              <a:off x="0" y="0"/>
              <a:ext cx="3672170" cy="1971214"/>
            </a:xfrm>
            <a:custGeom>
              <a:avLst/>
              <a:gdLst/>
              <a:ahLst/>
              <a:cxnLst/>
              <a:rect l="l" t="t" r="r" b="b"/>
              <a:pathLst>
                <a:path w="3672170" h="1971214">
                  <a:moveTo>
                    <a:pt x="3547710" y="1971214"/>
                  </a:moveTo>
                  <a:lnTo>
                    <a:pt x="124460" y="1971214"/>
                  </a:lnTo>
                  <a:cubicBezTo>
                    <a:pt x="55880" y="1971214"/>
                    <a:pt x="0" y="1915334"/>
                    <a:pt x="0" y="1846754"/>
                  </a:cubicBezTo>
                  <a:lnTo>
                    <a:pt x="0" y="124460"/>
                  </a:lnTo>
                  <a:cubicBezTo>
                    <a:pt x="0" y="55880"/>
                    <a:pt x="55880" y="0"/>
                    <a:pt x="124460" y="0"/>
                  </a:cubicBezTo>
                  <a:lnTo>
                    <a:pt x="3547710" y="0"/>
                  </a:lnTo>
                  <a:cubicBezTo>
                    <a:pt x="3616290" y="0"/>
                    <a:pt x="3672170" y="55880"/>
                    <a:pt x="3672170" y="124460"/>
                  </a:cubicBezTo>
                  <a:lnTo>
                    <a:pt x="3672170" y="1846754"/>
                  </a:lnTo>
                  <a:cubicBezTo>
                    <a:pt x="3672170" y="1915334"/>
                    <a:pt x="3616290" y="1971214"/>
                    <a:pt x="3547710" y="1971214"/>
                  </a:cubicBezTo>
                  <a:close/>
                </a:path>
              </a:pathLst>
            </a:custGeom>
            <a:solidFill>
              <a:srgbClr val="FFFFFF"/>
            </a:solidFill>
          </p:spPr>
        </p:sp>
      </p:grpSp>
      <p:grpSp>
        <p:nvGrpSpPr>
          <p:cNvPr id="6" name="Group 6"/>
          <p:cNvGrpSpPr/>
          <p:nvPr/>
        </p:nvGrpSpPr>
        <p:grpSpPr>
          <a:xfrm>
            <a:off x="11784029" y="7255508"/>
            <a:ext cx="4331355" cy="901865"/>
            <a:chOff x="0" y="0"/>
            <a:chExt cx="3672170" cy="764611"/>
          </a:xfrm>
        </p:grpSpPr>
        <p:sp>
          <p:nvSpPr>
            <p:cNvPr id="7" name="Freeform 7"/>
            <p:cNvSpPr/>
            <p:nvPr/>
          </p:nvSpPr>
          <p:spPr>
            <a:xfrm>
              <a:off x="0" y="0"/>
              <a:ext cx="3672170" cy="764611"/>
            </a:xfrm>
            <a:custGeom>
              <a:avLst/>
              <a:gdLst/>
              <a:ahLst/>
              <a:cxnLst/>
              <a:rect l="l" t="t" r="r" b="b"/>
              <a:pathLst>
                <a:path w="3672170" h="764611">
                  <a:moveTo>
                    <a:pt x="3547710" y="764611"/>
                  </a:moveTo>
                  <a:lnTo>
                    <a:pt x="124460" y="764611"/>
                  </a:lnTo>
                  <a:cubicBezTo>
                    <a:pt x="55880" y="764611"/>
                    <a:pt x="0" y="708731"/>
                    <a:pt x="0" y="640151"/>
                  </a:cubicBezTo>
                  <a:lnTo>
                    <a:pt x="0" y="124460"/>
                  </a:lnTo>
                  <a:cubicBezTo>
                    <a:pt x="0" y="55880"/>
                    <a:pt x="55880" y="0"/>
                    <a:pt x="124460" y="0"/>
                  </a:cubicBezTo>
                  <a:lnTo>
                    <a:pt x="3547710" y="0"/>
                  </a:lnTo>
                  <a:cubicBezTo>
                    <a:pt x="3616290" y="0"/>
                    <a:pt x="3672170" y="55880"/>
                    <a:pt x="3672170" y="124460"/>
                  </a:cubicBezTo>
                  <a:lnTo>
                    <a:pt x="3672170" y="640151"/>
                  </a:lnTo>
                  <a:cubicBezTo>
                    <a:pt x="3672170" y="708731"/>
                    <a:pt x="3616290" y="764611"/>
                    <a:pt x="3547710" y="764611"/>
                  </a:cubicBezTo>
                  <a:close/>
                </a:path>
              </a:pathLst>
            </a:custGeom>
            <a:solidFill>
              <a:srgbClr val="737373"/>
            </a:solidFill>
          </p:spPr>
        </p:sp>
      </p:grpSp>
      <p:grpSp>
        <p:nvGrpSpPr>
          <p:cNvPr id="8" name="Group 8"/>
          <p:cNvGrpSpPr/>
          <p:nvPr/>
        </p:nvGrpSpPr>
        <p:grpSpPr>
          <a:xfrm>
            <a:off x="11784029" y="8356435"/>
            <a:ext cx="4331355" cy="901865"/>
            <a:chOff x="0" y="0"/>
            <a:chExt cx="3672170" cy="764611"/>
          </a:xfrm>
        </p:grpSpPr>
        <p:sp>
          <p:nvSpPr>
            <p:cNvPr id="9" name="Freeform 9"/>
            <p:cNvSpPr/>
            <p:nvPr/>
          </p:nvSpPr>
          <p:spPr>
            <a:xfrm>
              <a:off x="0" y="0"/>
              <a:ext cx="3672170" cy="764611"/>
            </a:xfrm>
            <a:custGeom>
              <a:avLst/>
              <a:gdLst/>
              <a:ahLst/>
              <a:cxnLst/>
              <a:rect l="l" t="t" r="r" b="b"/>
              <a:pathLst>
                <a:path w="3672170" h="764611">
                  <a:moveTo>
                    <a:pt x="3547710" y="764611"/>
                  </a:moveTo>
                  <a:lnTo>
                    <a:pt x="124460" y="764611"/>
                  </a:lnTo>
                  <a:cubicBezTo>
                    <a:pt x="55880" y="764611"/>
                    <a:pt x="0" y="708731"/>
                    <a:pt x="0" y="640151"/>
                  </a:cubicBezTo>
                  <a:lnTo>
                    <a:pt x="0" y="124460"/>
                  </a:lnTo>
                  <a:cubicBezTo>
                    <a:pt x="0" y="55880"/>
                    <a:pt x="55880" y="0"/>
                    <a:pt x="124460" y="0"/>
                  </a:cubicBezTo>
                  <a:lnTo>
                    <a:pt x="3547710" y="0"/>
                  </a:lnTo>
                  <a:cubicBezTo>
                    <a:pt x="3616290" y="0"/>
                    <a:pt x="3672170" y="55880"/>
                    <a:pt x="3672170" y="124460"/>
                  </a:cubicBezTo>
                  <a:lnTo>
                    <a:pt x="3672170" y="640151"/>
                  </a:lnTo>
                  <a:cubicBezTo>
                    <a:pt x="3672170" y="708731"/>
                    <a:pt x="3616290" y="764611"/>
                    <a:pt x="3547710" y="764611"/>
                  </a:cubicBezTo>
                  <a:close/>
                </a:path>
              </a:pathLst>
            </a:custGeom>
            <a:solidFill>
              <a:srgbClr val="737373"/>
            </a:solidFill>
          </p:spPr>
        </p:sp>
      </p:grpSp>
      <p:sp>
        <p:nvSpPr>
          <p:cNvPr id="10" name="TextBox 10"/>
          <p:cNvSpPr txBox="1"/>
          <p:nvPr/>
        </p:nvSpPr>
        <p:spPr>
          <a:xfrm>
            <a:off x="12499970" y="7363541"/>
            <a:ext cx="2899473" cy="571500"/>
          </a:xfrm>
          <a:prstGeom prst="rect">
            <a:avLst/>
          </a:prstGeom>
        </p:spPr>
        <p:txBody>
          <a:bodyPr lIns="0" tIns="0" rIns="0" bIns="0" rtlCol="0" anchor="t">
            <a:spAutoFit/>
          </a:bodyPr>
          <a:lstStyle/>
          <a:p>
            <a:pPr marL="0" marR="0" lvl="0" indent="0" algn="ctr" defTabSz="457200" rtl="0" eaLnBrk="1" fontAlgn="auto" latinLnBrk="0" hangingPunct="1">
              <a:lnSpc>
                <a:spcPts val="39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Agrandir Narrow"/>
                <a:ea typeface="+mn-ea"/>
                <a:cs typeface="+mn-cs"/>
              </a:rPr>
              <a:t>Simpático</a:t>
            </a:r>
          </a:p>
        </p:txBody>
      </p:sp>
      <p:sp>
        <p:nvSpPr>
          <p:cNvPr id="11" name="TextBox 11"/>
          <p:cNvSpPr txBox="1"/>
          <p:nvPr/>
        </p:nvSpPr>
        <p:spPr>
          <a:xfrm>
            <a:off x="12141999" y="8464468"/>
            <a:ext cx="3615414" cy="571500"/>
          </a:xfrm>
          <a:prstGeom prst="rect">
            <a:avLst/>
          </a:prstGeom>
        </p:spPr>
        <p:txBody>
          <a:bodyPr lIns="0" tIns="0" rIns="0" bIns="0" rtlCol="0" anchor="t">
            <a:spAutoFit/>
          </a:bodyPr>
          <a:lstStyle/>
          <a:p>
            <a:pPr marL="0" marR="0" lvl="0" indent="0" algn="ctr" defTabSz="457200" rtl="0" eaLnBrk="1" fontAlgn="auto" latinLnBrk="0" hangingPunct="1">
              <a:lnSpc>
                <a:spcPts val="3900"/>
              </a:lnSpc>
              <a:spcBef>
                <a:spcPct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Agrandir Narrow"/>
                <a:ea typeface="+mn-ea"/>
                <a:cs typeface="+mn-cs"/>
              </a:rPr>
              <a:t>Parasimpático</a:t>
            </a:r>
          </a:p>
        </p:txBody>
      </p:sp>
      <p:sp>
        <p:nvSpPr>
          <p:cNvPr id="12" name="TextBox 12"/>
          <p:cNvSpPr txBox="1"/>
          <p:nvPr/>
        </p:nvSpPr>
        <p:spPr>
          <a:xfrm>
            <a:off x="2767372" y="4723100"/>
            <a:ext cx="3141844" cy="857250"/>
          </a:xfrm>
          <a:prstGeom prst="rect">
            <a:avLst/>
          </a:prstGeom>
        </p:spPr>
        <p:txBody>
          <a:bodyPr lIns="0" tIns="0" rIns="0" bIns="0" rtlCol="0" anchor="t">
            <a:spAutoFit/>
          </a:bodyPr>
          <a:lstStyle/>
          <a:p>
            <a:pPr marL="0" marR="0" lvl="0" indent="0" algn="ctr" defTabSz="457200" rtl="0" eaLnBrk="1" fontAlgn="auto" latinLnBrk="0" hangingPunct="1">
              <a:lnSpc>
                <a:spcPts val="585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Agrandir Narrow Bold"/>
                <a:ea typeface="+mn-ea"/>
                <a:cs typeface="+mn-cs"/>
              </a:rPr>
              <a:t>SOMÁTICO</a:t>
            </a:r>
          </a:p>
        </p:txBody>
      </p:sp>
      <p:sp>
        <p:nvSpPr>
          <p:cNvPr id="13" name="TextBox 13"/>
          <p:cNvSpPr txBox="1"/>
          <p:nvPr/>
        </p:nvSpPr>
        <p:spPr>
          <a:xfrm>
            <a:off x="12230095" y="4723100"/>
            <a:ext cx="3439223" cy="857250"/>
          </a:xfrm>
          <a:prstGeom prst="rect">
            <a:avLst/>
          </a:prstGeom>
        </p:spPr>
        <p:txBody>
          <a:bodyPr lIns="0" tIns="0" rIns="0" bIns="0" rtlCol="0" anchor="t">
            <a:spAutoFit/>
          </a:bodyPr>
          <a:lstStyle/>
          <a:p>
            <a:pPr marL="0" marR="0" lvl="0" indent="0" algn="ctr" defTabSz="457200" rtl="0" eaLnBrk="1" fontAlgn="auto" latinLnBrk="0" hangingPunct="1">
              <a:lnSpc>
                <a:spcPts val="585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Agrandir Narrow Bold"/>
                <a:ea typeface="+mn-ea"/>
                <a:cs typeface="+mn-cs"/>
              </a:rPr>
              <a:t>AUTÓNOMO</a:t>
            </a:r>
          </a:p>
        </p:txBody>
      </p:sp>
      <p:sp>
        <p:nvSpPr>
          <p:cNvPr id="14" name="Freeform 14"/>
          <p:cNvSpPr/>
          <p:nvPr/>
        </p:nvSpPr>
        <p:spPr>
          <a:xfrm>
            <a:off x="7905620" y="3086100"/>
            <a:ext cx="2476761" cy="6371089"/>
          </a:xfrm>
          <a:custGeom>
            <a:avLst/>
            <a:gdLst/>
            <a:ahLst/>
            <a:cxnLst/>
            <a:rect l="l" t="t" r="r" b="b"/>
            <a:pathLst>
              <a:path w="2476761" h="6371089">
                <a:moveTo>
                  <a:pt x="0" y="0"/>
                </a:moveTo>
                <a:lnTo>
                  <a:pt x="2476760" y="0"/>
                </a:lnTo>
                <a:lnTo>
                  <a:pt x="2476760" y="6371089"/>
                </a:lnTo>
                <a:lnTo>
                  <a:pt x="0" y="637108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TextBox 15"/>
          <p:cNvSpPr txBox="1"/>
          <p:nvPr/>
        </p:nvSpPr>
        <p:spPr>
          <a:xfrm>
            <a:off x="2096887" y="1069975"/>
            <a:ext cx="14094227" cy="1457325"/>
          </a:xfrm>
          <a:prstGeom prst="rect">
            <a:avLst/>
          </a:prstGeom>
        </p:spPr>
        <p:txBody>
          <a:bodyPr lIns="0" tIns="0" rIns="0" bIns="0" rtlCol="0" anchor="t">
            <a:spAutoFit/>
          </a:bodyPr>
          <a:lstStyle/>
          <a:p>
            <a:pPr marL="0" marR="0" lvl="0" indent="0" algn="ctr" defTabSz="4572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a:ln>
                  <a:noFill/>
                </a:ln>
                <a:solidFill>
                  <a:srgbClr val="FFFFFF"/>
                </a:solidFill>
                <a:effectLst/>
                <a:uLnTx/>
                <a:uFillTx/>
                <a:latin typeface="Agrandir Narrow Bold"/>
                <a:ea typeface="+mn-ea"/>
                <a:cs typeface="+mn-cs"/>
              </a:rPr>
              <a:t>SISTEMA NERVIOSO</a:t>
            </a:r>
          </a:p>
        </p:txBody>
      </p:sp>
    </p:spTree>
    <p:extLst>
      <p:ext uri="{BB962C8B-B14F-4D97-AF65-F5344CB8AC3E}">
        <p14:creationId xmlns:p14="http://schemas.microsoft.com/office/powerpoint/2010/main" val="32823866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TextBox 3"/>
          <p:cNvSpPr txBox="1"/>
          <p:nvPr/>
        </p:nvSpPr>
        <p:spPr>
          <a:xfrm>
            <a:off x="15742890" y="556500"/>
            <a:ext cx="1706910"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00C4CC"/>
                </a:solidFill>
                <a:effectLst/>
                <a:uLnTx/>
                <a:uFillTx/>
                <a:latin typeface="Agrandir Narrow Bold"/>
                <a:ea typeface="+mn-ea"/>
                <a:cs typeface="+mn-cs"/>
              </a:rPr>
              <a:t>EEG</a:t>
            </a:r>
          </a:p>
        </p:txBody>
      </p:sp>
    </p:spTree>
    <p:extLst>
      <p:ext uri="{BB962C8B-B14F-4D97-AF65-F5344CB8AC3E}">
        <p14:creationId xmlns:p14="http://schemas.microsoft.com/office/powerpoint/2010/main" val="31497713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4" name="TextBox 4"/>
          <p:cNvSpPr txBox="1"/>
          <p:nvPr/>
        </p:nvSpPr>
        <p:spPr>
          <a:xfrm>
            <a:off x="15382685" y="4102629"/>
            <a:ext cx="1990915"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FFDE59"/>
                </a:solidFill>
                <a:effectLst/>
                <a:uLnTx/>
                <a:uFillTx/>
                <a:latin typeface="Agrandir Narrow Bold"/>
                <a:ea typeface="+mn-ea"/>
                <a:cs typeface="+mn-cs"/>
              </a:rPr>
              <a:t>EOG</a:t>
            </a:r>
          </a:p>
        </p:txBody>
      </p:sp>
      <p:sp>
        <p:nvSpPr>
          <p:cNvPr id="5" name="TextBox 3"/>
          <p:cNvSpPr txBox="1"/>
          <p:nvPr/>
        </p:nvSpPr>
        <p:spPr>
          <a:xfrm>
            <a:off x="15742890" y="556500"/>
            <a:ext cx="1706910"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00C4CC"/>
                </a:solidFill>
                <a:effectLst/>
                <a:uLnTx/>
                <a:uFillTx/>
                <a:latin typeface="Agrandir Narrow Bold"/>
                <a:ea typeface="+mn-ea"/>
                <a:cs typeface="+mn-cs"/>
              </a:rPr>
              <a:t>EEG</a:t>
            </a:r>
          </a:p>
        </p:txBody>
      </p:sp>
    </p:spTree>
    <p:extLst>
      <p:ext uri="{BB962C8B-B14F-4D97-AF65-F5344CB8AC3E}">
        <p14:creationId xmlns:p14="http://schemas.microsoft.com/office/powerpoint/2010/main" val="9828114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5" name="TextBox 5"/>
          <p:cNvSpPr txBox="1"/>
          <p:nvPr/>
        </p:nvSpPr>
        <p:spPr>
          <a:xfrm>
            <a:off x="9144000" y="5726728"/>
            <a:ext cx="4757508" cy="12414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FFFFFF"/>
                </a:solidFill>
                <a:effectLst/>
                <a:uLnTx/>
                <a:uFillTx/>
                <a:latin typeface="Agrandir Narrow Bold"/>
                <a:ea typeface="+mn-ea"/>
                <a:cs typeface="+mn-cs"/>
              </a:rPr>
              <a:t>EMG</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grandir Narrow Bold"/>
                <a:ea typeface="+mn-ea"/>
                <a:cs typeface="+mn-cs"/>
              </a:rPr>
              <a:t>(mandíbula)</a:t>
            </a:r>
          </a:p>
        </p:txBody>
      </p:sp>
      <p:sp>
        <p:nvSpPr>
          <p:cNvPr id="6" name="TextBox 4"/>
          <p:cNvSpPr txBox="1"/>
          <p:nvPr/>
        </p:nvSpPr>
        <p:spPr>
          <a:xfrm>
            <a:off x="15382685" y="4102629"/>
            <a:ext cx="1990915"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FFDE59"/>
                </a:solidFill>
                <a:effectLst/>
                <a:uLnTx/>
                <a:uFillTx/>
                <a:latin typeface="Agrandir Narrow Bold"/>
                <a:ea typeface="+mn-ea"/>
                <a:cs typeface="+mn-cs"/>
              </a:rPr>
              <a:t>EOG</a:t>
            </a:r>
          </a:p>
        </p:txBody>
      </p:sp>
      <p:sp>
        <p:nvSpPr>
          <p:cNvPr id="7" name="TextBox 3"/>
          <p:cNvSpPr txBox="1"/>
          <p:nvPr/>
        </p:nvSpPr>
        <p:spPr>
          <a:xfrm>
            <a:off x="15742890" y="556500"/>
            <a:ext cx="1706910"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00C4CC"/>
                </a:solidFill>
                <a:effectLst/>
                <a:uLnTx/>
                <a:uFillTx/>
                <a:latin typeface="Agrandir Narrow Bold"/>
                <a:ea typeface="+mn-ea"/>
                <a:cs typeface="+mn-cs"/>
              </a:rPr>
              <a:t>EEG</a:t>
            </a:r>
          </a:p>
        </p:txBody>
      </p:sp>
    </p:spTree>
    <p:extLst>
      <p:ext uri="{BB962C8B-B14F-4D97-AF65-F5344CB8AC3E}">
        <p14:creationId xmlns:p14="http://schemas.microsoft.com/office/powerpoint/2010/main" val="629929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5" name="TextBox 5"/>
          <p:cNvSpPr txBox="1"/>
          <p:nvPr/>
        </p:nvSpPr>
        <p:spPr>
          <a:xfrm>
            <a:off x="3864226" y="5479078"/>
            <a:ext cx="1683990" cy="1301750"/>
          </a:xfrm>
          <a:prstGeom prst="rect">
            <a:avLst/>
          </a:prstGeom>
        </p:spPr>
        <p:txBody>
          <a:bodyPr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a:ln>
                  <a:noFill/>
                </a:ln>
                <a:solidFill>
                  <a:srgbClr val="000000"/>
                </a:solidFill>
                <a:effectLst/>
                <a:uLnTx/>
                <a:uFillTx/>
                <a:latin typeface="Agrandir Narrow Bold"/>
                <a:ea typeface="+mn-ea"/>
                <a:cs typeface="+mn-cs"/>
              </a:rPr>
              <a:t>ECG</a:t>
            </a:r>
          </a:p>
        </p:txBody>
      </p:sp>
      <p:sp>
        <p:nvSpPr>
          <p:cNvPr id="6" name="TextBox 6"/>
          <p:cNvSpPr txBox="1"/>
          <p:nvPr/>
        </p:nvSpPr>
        <p:spPr>
          <a:xfrm>
            <a:off x="5994671" y="8429846"/>
            <a:ext cx="4757508" cy="12414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000000"/>
                </a:solidFill>
                <a:effectLst/>
                <a:uLnTx/>
                <a:uFillTx/>
                <a:latin typeface="Agrandir Narrow Bold"/>
                <a:ea typeface="+mn-ea"/>
                <a:cs typeface="+mn-cs"/>
              </a:rPr>
              <a:t>EMG</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(respiración)</a:t>
            </a:r>
          </a:p>
        </p:txBody>
      </p:sp>
      <p:sp>
        <p:nvSpPr>
          <p:cNvPr id="7" name="TextBox 7"/>
          <p:cNvSpPr txBox="1"/>
          <p:nvPr/>
        </p:nvSpPr>
        <p:spPr>
          <a:xfrm>
            <a:off x="10597103" y="8518525"/>
            <a:ext cx="4513165" cy="143192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0000"/>
                </a:solidFill>
                <a:effectLst/>
                <a:uLnTx/>
                <a:uFillTx/>
                <a:latin typeface="Agrandir Narrow Bold"/>
                <a:ea typeface="+mn-ea"/>
                <a:cs typeface="+mn-cs"/>
              </a:rPr>
              <a:t>Sonidos</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0000"/>
                </a:solidFill>
                <a:effectLst/>
                <a:uLnTx/>
                <a:uFillTx/>
                <a:latin typeface="Agrandir Narrow Bold"/>
                <a:ea typeface="+mn-ea"/>
                <a:cs typeface="+mn-cs"/>
              </a:rPr>
              <a:t>Respiratorios</a:t>
            </a:r>
          </a:p>
        </p:txBody>
      </p:sp>
      <p:sp>
        <p:nvSpPr>
          <p:cNvPr id="8" name="TextBox 8"/>
          <p:cNvSpPr txBox="1"/>
          <p:nvPr/>
        </p:nvSpPr>
        <p:spPr>
          <a:xfrm>
            <a:off x="3864226" y="1810625"/>
            <a:ext cx="4513165" cy="80327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0000"/>
                </a:solidFill>
                <a:effectLst/>
                <a:uLnTx/>
                <a:uFillTx/>
                <a:latin typeface="Agrandir Narrow Bold"/>
                <a:ea typeface="+mn-ea"/>
                <a:cs typeface="+mn-cs"/>
              </a:rPr>
              <a:t>Saturometría</a:t>
            </a:r>
          </a:p>
        </p:txBody>
      </p:sp>
      <p:sp>
        <p:nvSpPr>
          <p:cNvPr id="9" name="TextBox 9"/>
          <p:cNvSpPr txBox="1"/>
          <p:nvPr/>
        </p:nvSpPr>
        <p:spPr>
          <a:xfrm>
            <a:off x="-358601" y="2985029"/>
            <a:ext cx="4513165" cy="143192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0000"/>
                </a:solidFill>
                <a:effectLst/>
                <a:uLnTx/>
                <a:uFillTx/>
                <a:latin typeface="Agrandir Narrow Bold"/>
                <a:ea typeface="+mn-ea"/>
                <a:cs typeface="+mn-cs"/>
              </a:rPr>
              <a:t>Posición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0000"/>
                </a:solidFill>
                <a:effectLst/>
                <a:uLnTx/>
                <a:uFillTx/>
                <a:latin typeface="Agrandir Narrow Bold"/>
                <a:ea typeface="+mn-ea"/>
                <a:cs typeface="+mn-cs"/>
              </a:rPr>
              <a:t>Corporal</a:t>
            </a:r>
          </a:p>
        </p:txBody>
      </p:sp>
      <p:sp>
        <p:nvSpPr>
          <p:cNvPr id="10" name="TextBox 10"/>
          <p:cNvSpPr txBox="1"/>
          <p:nvPr/>
        </p:nvSpPr>
        <p:spPr>
          <a:xfrm>
            <a:off x="9144000" y="5726728"/>
            <a:ext cx="4757508" cy="12414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FFFFFF"/>
                </a:solidFill>
                <a:effectLst/>
                <a:uLnTx/>
                <a:uFillTx/>
                <a:latin typeface="Agrandir Narrow Bold"/>
                <a:ea typeface="+mn-ea"/>
                <a:cs typeface="+mn-cs"/>
              </a:rPr>
              <a:t>EMG</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grandir Narrow Bold"/>
                <a:ea typeface="+mn-ea"/>
                <a:cs typeface="+mn-cs"/>
              </a:rPr>
              <a:t>(mandíbula)</a:t>
            </a:r>
          </a:p>
        </p:txBody>
      </p:sp>
      <p:sp>
        <p:nvSpPr>
          <p:cNvPr id="11" name="TextBox 11"/>
          <p:cNvSpPr txBox="1"/>
          <p:nvPr/>
        </p:nvSpPr>
        <p:spPr>
          <a:xfrm>
            <a:off x="-480772" y="8709025"/>
            <a:ext cx="4757508" cy="1241425"/>
          </a:xfrm>
          <a:prstGeom prst="rect">
            <a:avLst/>
          </a:prstGeom>
        </p:spPr>
        <p:txBody>
          <a:bodyPr lIns="0" tIns="0" rIns="0" bIns="0" rtlCol="0" anchor="t">
            <a:spAutoFit/>
          </a:bodyPr>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a:ln>
                  <a:noFill/>
                </a:ln>
                <a:solidFill>
                  <a:srgbClr val="000000"/>
                </a:solidFill>
                <a:effectLst/>
                <a:uLnTx/>
                <a:uFillTx/>
                <a:latin typeface="Agrandir Narrow Bold"/>
                <a:ea typeface="+mn-ea"/>
                <a:cs typeface="+mn-cs"/>
              </a:rPr>
              <a:t>EMG</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(extremidades)</a:t>
            </a:r>
          </a:p>
        </p:txBody>
      </p:sp>
      <p:sp>
        <p:nvSpPr>
          <p:cNvPr id="12" name="TextBox 4"/>
          <p:cNvSpPr txBox="1"/>
          <p:nvPr/>
        </p:nvSpPr>
        <p:spPr>
          <a:xfrm>
            <a:off x="15382685" y="4102629"/>
            <a:ext cx="1990915"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FFDE59"/>
                </a:solidFill>
                <a:effectLst/>
                <a:uLnTx/>
                <a:uFillTx/>
                <a:latin typeface="Agrandir Narrow Bold"/>
                <a:ea typeface="+mn-ea"/>
                <a:cs typeface="+mn-cs"/>
              </a:rPr>
              <a:t>EOG</a:t>
            </a:r>
          </a:p>
        </p:txBody>
      </p:sp>
      <p:sp>
        <p:nvSpPr>
          <p:cNvPr id="13" name="TextBox 3"/>
          <p:cNvSpPr txBox="1"/>
          <p:nvPr/>
        </p:nvSpPr>
        <p:spPr>
          <a:xfrm>
            <a:off x="15742890" y="556500"/>
            <a:ext cx="1706910" cy="1166986"/>
          </a:xfrm>
          <a:prstGeom prst="rect">
            <a:avLst/>
          </a:prstGeom>
        </p:spPr>
        <p:txBody>
          <a:bodyPr wrap="square" lIns="0" tIns="0" rIns="0" bIns="0" rtlCol="0" anchor="t">
            <a:spAutoFit/>
          </a:bodyPr>
          <a:lstStyle/>
          <a:p>
            <a:pPr marL="0" marR="0" lvl="0" indent="0" algn="ctr" defTabSz="914400" rtl="0" eaLnBrk="1" fontAlgn="auto" latinLnBrk="0" hangingPunct="1">
              <a:lnSpc>
                <a:spcPts val="91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00C4CC"/>
                </a:solidFill>
                <a:effectLst/>
                <a:uLnTx/>
                <a:uFillTx/>
                <a:latin typeface="Agrandir Narrow Bold"/>
                <a:ea typeface="+mn-ea"/>
                <a:cs typeface="+mn-cs"/>
              </a:rPr>
              <a:t>EEG</a:t>
            </a:r>
          </a:p>
        </p:txBody>
      </p:sp>
    </p:spTree>
    <p:extLst>
      <p:ext uri="{BB962C8B-B14F-4D97-AF65-F5344CB8AC3E}">
        <p14:creationId xmlns:p14="http://schemas.microsoft.com/office/powerpoint/2010/main" val="3570422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416441" y="1989973"/>
            <a:ext cx="11455118" cy="6307053"/>
          </a:xfrm>
          <a:custGeom>
            <a:avLst/>
            <a:gdLst/>
            <a:ahLst/>
            <a:cxnLst/>
            <a:rect l="l" t="t" r="r" b="b"/>
            <a:pathLst>
              <a:path w="11455118" h="6307053">
                <a:moveTo>
                  <a:pt x="0" y="0"/>
                </a:moveTo>
                <a:lnTo>
                  <a:pt x="11455118" y="0"/>
                </a:lnTo>
                <a:lnTo>
                  <a:pt x="11455118" y="6307054"/>
                </a:lnTo>
                <a:lnTo>
                  <a:pt x="0" y="6307054"/>
                </a:lnTo>
                <a:lnTo>
                  <a:pt x="0" y="0"/>
                </a:lnTo>
                <a:close/>
              </a:path>
            </a:pathLst>
          </a:custGeom>
          <a:blipFill>
            <a:blip r:embed="rId3"/>
            <a:stretch>
              <a:fillRect/>
            </a:stretch>
          </a:blipFill>
        </p:spPr>
      </p:sp>
    </p:spTree>
    <p:extLst>
      <p:ext uri="{BB962C8B-B14F-4D97-AF65-F5344CB8AC3E}">
        <p14:creationId xmlns:p14="http://schemas.microsoft.com/office/powerpoint/2010/main" val="15642681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8252485" y="5237470"/>
            <a:ext cx="2410606" cy="1099260"/>
            <a:chOff x="0" y="0"/>
            <a:chExt cx="1169711" cy="533400"/>
          </a:xfrm>
        </p:grpSpPr>
        <p:sp>
          <p:nvSpPr>
            <p:cNvPr id="3" name="Freeform 3"/>
            <p:cNvSpPr/>
            <p:nvPr/>
          </p:nvSpPr>
          <p:spPr>
            <a:xfrm>
              <a:off x="0" y="0"/>
              <a:ext cx="1169711" cy="533400"/>
            </a:xfrm>
            <a:custGeom>
              <a:avLst/>
              <a:gdLst/>
              <a:ahLst/>
              <a:cxnLst/>
              <a:rect l="l" t="t" r="r" b="b"/>
              <a:pathLst>
                <a:path w="1169711" h="533400">
                  <a:moveTo>
                    <a:pt x="273050" y="0"/>
                  </a:moveTo>
                  <a:lnTo>
                    <a:pt x="0" y="266700"/>
                  </a:lnTo>
                  <a:lnTo>
                    <a:pt x="273050" y="533400"/>
                  </a:lnTo>
                  <a:lnTo>
                    <a:pt x="273050" y="400050"/>
                  </a:lnTo>
                  <a:lnTo>
                    <a:pt x="896661" y="400050"/>
                  </a:lnTo>
                  <a:lnTo>
                    <a:pt x="896661" y="533400"/>
                  </a:lnTo>
                  <a:lnTo>
                    <a:pt x="1169711" y="266700"/>
                  </a:lnTo>
                  <a:lnTo>
                    <a:pt x="896661" y="0"/>
                  </a:lnTo>
                  <a:lnTo>
                    <a:pt x="896661" y="133350"/>
                  </a:lnTo>
                  <a:lnTo>
                    <a:pt x="273050" y="133350"/>
                  </a:lnTo>
                  <a:lnTo>
                    <a:pt x="273050" y="0"/>
                  </a:lnTo>
                  <a:close/>
                </a:path>
              </a:pathLst>
            </a:custGeom>
            <a:solidFill>
              <a:srgbClr val="FFDE59"/>
            </a:solidFill>
          </p:spPr>
        </p:sp>
        <p:sp>
          <p:nvSpPr>
            <p:cNvPr id="4" name="TextBox 4"/>
            <p:cNvSpPr txBox="1"/>
            <p:nvPr/>
          </p:nvSpPr>
          <p:spPr>
            <a:xfrm>
              <a:off x="101600" y="120650"/>
              <a:ext cx="609600" cy="2730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FASES DEL SUEÑO</a:t>
            </a:r>
          </a:p>
        </p:txBody>
      </p:sp>
      <p:sp>
        <p:nvSpPr>
          <p:cNvPr id="6" name="TextBox 6"/>
          <p:cNvSpPr txBox="1"/>
          <p:nvPr/>
        </p:nvSpPr>
        <p:spPr>
          <a:xfrm>
            <a:off x="2743794" y="3696997"/>
            <a:ext cx="4773149" cy="3667671"/>
          </a:xfrm>
          <a:prstGeom prst="rect">
            <a:avLst/>
          </a:prstGeom>
        </p:spPr>
        <p:txBody>
          <a:bodyPr wrap="square" lIns="0" tIns="0" rIns="0" bIns="0" rtlCol="0" anchor="t">
            <a:spAutoFit/>
          </a:bodyPr>
          <a:lstStyle/>
          <a:p>
            <a:pPr marL="0" marR="0" lvl="0" indent="0" algn="ctr" defTabSz="914400" rtl="0" eaLnBrk="1" fontAlgn="auto" latinLnBrk="0" hangingPunct="1">
              <a:lnSpc>
                <a:spcPts val="1150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no MOR</a:t>
            </a:r>
          </a:p>
          <a:p>
            <a:pPr marL="0" marR="0" lvl="0" indent="0" algn="ctr" defTabSz="914400" rtl="0" eaLnBrk="1" fontAlgn="auto" latinLnBrk="0" hangingPunct="1">
              <a:lnSpc>
                <a:spcPts val="5625"/>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Agrandir Narrow Bold"/>
                <a:ea typeface="+mn-ea"/>
                <a:cs typeface="+mn-cs"/>
              </a:rPr>
              <a:t>o</a:t>
            </a:r>
          </a:p>
          <a:p>
            <a:pPr marL="0" marR="0" lvl="0" indent="0" algn="ctr" defTabSz="914400" rtl="0" eaLnBrk="1" fontAlgn="auto" latinLnBrk="0" hangingPunct="1">
              <a:lnSpc>
                <a:spcPts val="1150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no REM</a:t>
            </a:r>
          </a:p>
        </p:txBody>
      </p:sp>
      <p:sp>
        <p:nvSpPr>
          <p:cNvPr id="7" name="TextBox 7"/>
          <p:cNvSpPr txBox="1"/>
          <p:nvPr/>
        </p:nvSpPr>
        <p:spPr>
          <a:xfrm>
            <a:off x="12039600" y="3696997"/>
            <a:ext cx="3121700" cy="3667671"/>
          </a:xfrm>
          <a:prstGeom prst="rect">
            <a:avLst/>
          </a:prstGeom>
        </p:spPr>
        <p:txBody>
          <a:bodyPr wrap="square" lIns="0" tIns="0" rIns="0" bIns="0" rtlCol="0" anchor="t">
            <a:spAutoFit/>
          </a:bodyPr>
          <a:lstStyle/>
          <a:p>
            <a:pPr marL="0" marR="0" lvl="0" indent="0" algn="ctr" defTabSz="914400" rtl="0" eaLnBrk="1" fontAlgn="auto" latinLnBrk="0" hangingPunct="1">
              <a:lnSpc>
                <a:spcPts val="11500"/>
              </a:lnSpc>
              <a:spcBef>
                <a:spcPct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MOR</a:t>
            </a:r>
          </a:p>
          <a:p>
            <a:pPr marL="0" marR="0" lvl="0" indent="0" algn="ctr" defTabSz="914400" rtl="0" eaLnBrk="1" fontAlgn="auto" latinLnBrk="0" hangingPunct="1">
              <a:lnSpc>
                <a:spcPts val="5625"/>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Agrandir Narrow Bold"/>
                <a:ea typeface="+mn-ea"/>
                <a:cs typeface="+mn-cs"/>
              </a:rPr>
              <a:t>o</a:t>
            </a:r>
          </a:p>
          <a:p>
            <a:pPr marL="0" marR="0" lvl="0" indent="0" algn="ctr" defTabSz="914400" rtl="0" eaLnBrk="1" fontAlgn="auto" latinLnBrk="0" hangingPunct="1">
              <a:lnSpc>
                <a:spcPts val="11500"/>
              </a:lnSpc>
              <a:spcBef>
                <a:spcPct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REM</a:t>
            </a:r>
          </a:p>
        </p:txBody>
      </p:sp>
    </p:spTree>
    <p:extLst>
      <p:ext uri="{BB962C8B-B14F-4D97-AF65-F5344CB8AC3E}">
        <p14:creationId xmlns:p14="http://schemas.microsoft.com/office/powerpoint/2010/main" val="36472921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5" name="TextBox 5"/>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FASES DEL SUEÑO</a:t>
            </a:r>
          </a:p>
        </p:txBody>
      </p:sp>
      <p:sp>
        <p:nvSpPr>
          <p:cNvPr id="8" name="TextBox 8"/>
          <p:cNvSpPr txBox="1"/>
          <p:nvPr/>
        </p:nvSpPr>
        <p:spPr>
          <a:xfrm>
            <a:off x="2937345" y="7802550"/>
            <a:ext cx="3890218" cy="838200"/>
          </a:xfrm>
          <a:prstGeom prst="rect">
            <a:avLst/>
          </a:prstGeom>
        </p:spPr>
        <p:txBody>
          <a:bodyPr lIns="0" tIns="0" rIns="0" bIns="0" rtlCol="0" anchor="t">
            <a:spAutoFit/>
          </a:bodyPr>
          <a:lstStyle/>
          <a:p>
            <a:pPr marL="0" marR="0" lvl="0" indent="0" algn="ctr" defTabSz="914400" rtl="0" eaLnBrk="1" fontAlgn="auto" latinLnBrk="0" hangingPunct="1">
              <a:lnSpc>
                <a:spcPts val="5625"/>
              </a:lnSpc>
              <a:spcBef>
                <a:spcPts val="0"/>
              </a:spcBef>
              <a:spcAft>
                <a:spcPts val="0"/>
              </a:spcAft>
              <a:buClrTx/>
              <a:buSzTx/>
              <a:buFontTx/>
              <a:buNone/>
              <a:tabLst/>
              <a:defRPr/>
            </a:pPr>
            <a:r>
              <a:rPr kumimoji="0" lang="en-US" sz="4500" b="0" i="0" u="none" strike="noStrike" kern="1200" cap="none" spc="0" normalizeH="0" baseline="0" noProof="0">
                <a:ln>
                  <a:noFill/>
                </a:ln>
                <a:solidFill>
                  <a:srgbClr val="2E9A9F"/>
                </a:solidFill>
                <a:effectLst/>
                <a:uLnTx/>
                <a:uFillTx/>
                <a:latin typeface="Agrandir Narrow"/>
                <a:ea typeface="+mn-ea"/>
                <a:cs typeface="+mn-cs"/>
              </a:rPr>
              <a:t>S1 - S2 - S3 - S4</a:t>
            </a:r>
          </a:p>
        </p:txBody>
      </p:sp>
      <p:sp>
        <p:nvSpPr>
          <p:cNvPr id="9" name="TextBox 9"/>
          <p:cNvSpPr txBox="1"/>
          <p:nvPr/>
        </p:nvSpPr>
        <p:spPr>
          <a:xfrm>
            <a:off x="3439417" y="8613458"/>
            <a:ext cx="2886075" cy="838200"/>
          </a:xfrm>
          <a:prstGeom prst="rect">
            <a:avLst/>
          </a:prstGeom>
        </p:spPr>
        <p:txBody>
          <a:bodyPr lIns="0" tIns="0" rIns="0" bIns="0" rtlCol="0" anchor="t">
            <a:spAutoFit/>
          </a:bodyPr>
          <a:lstStyle/>
          <a:p>
            <a:pPr marL="0" marR="0" lvl="0" indent="0" algn="ctr" defTabSz="914400" rtl="0" eaLnBrk="1" fontAlgn="auto" latinLnBrk="0" hangingPunct="1">
              <a:lnSpc>
                <a:spcPts val="5625"/>
              </a:lnSpc>
              <a:spcBef>
                <a:spcPts val="0"/>
              </a:spcBef>
              <a:spcAft>
                <a:spcPts val="0"/>
              </a:spcAft>
              <a:buClrTx/>
              <a:buSzTx/>
              <a:buFontTx/>
              <a:buNone/>
              <a:tabLst/>
              <a:defRPr/>
            </a:pPr>
            <a:r>
              <a:rPr kumimoji="0" lang="en-US" sz="4500" b="0" i="0" u="none" strike="noStrike" kern="1200" cap="none" spc="0" normalizeH="0" baseline="0" noProof="0">
                <a:ln>
                  <a:noFill/>
                </a:ln>
                <a:solidFill>
                  <a:srgbClr val="2E9A9F"/>
                </a:solidFill>
                <a:effectLst/>
                <a:uLnTx/>
                <a:uFillTx/>
                <a:latin typeface="Agrandir Narrow"/>
                <a:ea typeface="+mn-ea"/>
                <a:cs typeface="+mn-cs"/>
              </a:rPr>
              <a:t>N1 - N2 - N3</a:t>
            </a:r>
          </a:p>
        </p:txBody>
      </p:sp>
      <p:grpSp>
        <p:nvGrpSpPr>
          <p:cNvPr id="10" name="Group 2"/>
          <p:cNvGrpSpPr/>
          <p:nvPr/>
        </p:nvGrpSpPr>
        <p:grpSpPr>
          <a:xfrm>
            <a:off x="8252485" y="5237470"/>
            <a:ext cx="2410606" cy="1099260"/>
            <a:chOff x="0" y="0"/>
            <a:chExt cx="1169711" cy="533400"/>
          </a:xfrm>
        </p:grpSpPr>
        <p:sp>
          <p:nvSpPr>
            <p:cNvPr id="11" name="Freeform 3"/>
            <p:cNvSpPr/>
            <p:nvPr/>
          </p:nvSpPr>
          <p:spPr>
            <a:xfrm>
              <a:off x="0" y="0"/>
              <a:ext cx="1169711" cy="533400"/>
            </a:xfrm>
            <a:custGeom>
              <a:avLst/>
              <a:gdLst/>
              <a:ahLst/>
              <a:cxnLst/>
              <a:rect l="l" t="t" r="r" b="b"/>
              <a:pathLst>
                <a:path w="1169711" h="533400">
                  <a:moveTo>
                    <a:pt x="273050" y="0"/>
                  </a:moveTo>
                  <a:lnTo>
                    <a:pt x="0" y="266700"/>
                  </a:lnTo>
                  <a:lnTo>
                    <a:pt x="273050" y="533400"/>
                  </a:lnTo>
                  <a:lnTo>
                    <a:pt x="273050" y="400050"/>
                  </a:lnTo>
                  <a:lnTo>
                    <a:pt x="896661" y="400050"/>
                  </a:lnTo>
                  <a:lnTo>
                    <a:pt x="896661" y="533400"/>
                  </a:lnTo>
                  <a:lnTo>
                    <a:pt x="1169711" y="266700"/>
                  </a:lnTo>
                  <a:lnTo>
                    <a:pt x="896661" y="0"/>
                  </a:lnTo>
                  <a:lnTo>
                    <a:pt x="896661" y="133350"/>
                  </a:lnTo>
                  <a:lnTo>
                    <a:pt x="273050" y="133350"/>
                  </a:lnTo>
                  <a:lnTo>
                    <a:pt x="273050" y="0"/>
                  </a:lnTo>
                  <a:close/>
                </a:path>
              </a:pathLst>
            </a:custGeom>
            <a:solidFill>
              <a:srgbClr val="FFDE59"/>
            </a:solidFill>
          </p:spPr>
        </p:sp>
        <p:sp>
          <p:nvSpPr>
            <p:cNvPr id="12" name="TextBox 4"/>
            <p:cNvSpPr txBox="1"/>
            <p:nvPr/>
          </p:nvSpPr>
          <p:spPr>
            <a:xfrm>
              <a:off x="101600" y="120650"/>
              <a:ext cx="609600" cy="2730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6"/>
          <p:cNvSpPr txBox="1"/>
          <p:nvPr/>
        </p:nvSpPr>
        <p:spPr>
          <a:xfrm>
            <a:off x="2743794" y="3696997"/>
            <a:ext cx="4773149" cy="3667671"/>
          </a:xfrm>
          <a:prstGeom prst="rect">
            <a:avLst/>
          </a:prstGeom>
        </p:spPr>
        <p:txBody>
          <a:bodyPr wrap="square" lIns="0" tIns="0" rIns="0" bIns="0" rtlCol="0" anchor="t">
            <a:spAutoFit/>
          </a:bodyPr>
          <a:lstStyle/>
          <a:p>
            <a:pPr marL="0" marR="0" lvl="0" indent="0" algn="ctr" defTabSz="914400" rtl="0" eaLnBrk="1" fontAlgn="auto" latinLnBrk="0" hangingPunct="1">
              <a:lnSpc>
                <a:spcPts val="1150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00C5CD"/>
                </a:solidFill>
                <a:effectLst/>
                <a:uLnTx/>
                <a:uFillTx/>
                <a:latin typeface="Agrandir Narrow Bold"/>
                <a:ea typeface="+mn-ea"/>
                <a:cs typeface="+mn-cs"/>
              </a:rPr>
              <a:t>no MOR</a:t>
            </a:r>
          </a:p>
          <a:p>
            <a:pPr marL="0" marR="0" lvl="0" indent="0" algn="ctr" defTabSz="914400" rtl="0" eaLnBrk="1" fontAlgn="auto" latinLnBrk="0" hangingPunct="1">
              <a:lnSpc>
                <a:spcPts val="5625"/>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00C5CD"/>
                </a:solidFill>
                <a:effectLst/>
                <a:uLnTx/>
                <a:uFillTx/>
                <a:latin typeface="Agrandir Narrow Bold"/>
                <a:ea typeface="+mn-ea"/>
                <a:cs typeface="+mn-cs"/>
              </a:rPr>
              <a:t>o</a:t>
            </a:r>
          </a:p>
          <a:p>
            <a:pPr marL="0" marR="0" lvl="0" indent="0" algn="ctr" defTabSz="914400" rtl="0" eaLnBrk="1" fontAlgn="auto" latinLnBrk="0" hangingPunct="1">
              <a:lnSpc>
                <a:spcPts val="1150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00C5CD"/>
                </a:solidFill>
                <a:effectLst/>
                <a:uLnTx/>
                <a:uFillTx/>
                <a:latin typeface="Agrandir Narrow Bold"/>
                <a:ea typeface="+mn-ea"/>
                <a:cs typeface="+mn-cs"/>
              </a:rPr>
              <a:t>no REM</a:t>
            </a:r>
          </a:p>
        </p:txBody>
      </p:sp>
      <p:sp>
        <p:nvSpPr>
          <p:cNvPr id="14" name="TextBox 7"/>
          <p:cNvSpPr txBox="1"/>
          <p:nvPr/>
        </p:nvSpPr>
        <p:spPr>
          <a:xfrm>
            <a:off x="12039600" y="3696997"/>
            <a:ext cx="3121700" cy="3667671"/>
          </a:xfrm>
          <a:prstGeom prst="rect">
            <a:avLst/>
          </a:prstGeom>
        </p:spPr>
        <p:txBody>
          <a:bodyPr wrap="square" lIns="0" tIns="0" rIns="0" bIns="0" rtlCol="0" anchor="t">
            <a:spAutoFit/>
          </a:bodyPr>
          <a:lstStyle/>
          <a:p>
            <a:pPr marL="0" marR="0" lvl="0" indent="0" algn="ctr" defTabSz="914400" rtl="0" eaLnBrk="1" fontAlgn="auto" latinLnBrk="0" hangingPunct="1">
              <a:lnSpc>
                <a:spcPts val="11500"/>
              </a:lnSpc>
              <a:spcBef>
                <a:spcPct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MOR</a:t>
            </a:r>
          </a:p>
          <a:p>
            <a:pPr marL="0" marR="0" lvl="0" indent="0" algn="ctr" defTabSz="914400" rtl="0" eaLnBrk="1" fontAlgn="auto" latinLnBrk="0" hangingPunct="1">
              <a:lnSpc>
                <a:spcPts val="5625"/>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FFFFFF"/>
                </a:solidFill>
                <a:effectLst/>
                <a:uLnTx/>
                <a:uFillTx/>
                <a:latin typeface="Agrandir Narrow Bold"/>
                <a:ea typeface="+mn-ea"/>
                <a:cs typeface="+mn-cs"/>
              </a:rPr>
              <a:t>o</a:t>
            </a:r>
          </a:p>
          <a:p>
            <a:pPr marL="0" marR="0" lvl="0" indent="0" algn="ctr" defTabSz="914400" rtl="0" eaLnBrk="1" fontAlgn="auto" latinLnBrk="0" hangingPunct="1">
              <a:lnSpc>
                <a:spcPts val="11500"/>
              </a:lnSpc>
              <a:spcBef>
                <a:spcPct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Agrandir Narrow Bold"/>
                <a:ea typeface="+mn-ea"/>
                <a:cs typeface="+mn-cs"/>
              </a:rPr>
              <a:t>REM</a:t>
            </a:r>
          </a:p>
        </p:txBody>
      </p:sp>
    </p:spTree>
    <p:extLst>
      <p:ext uri="{BB962C8B-B14F-4D97-AF65-F5344CB8AC3E}">
        <p14:creationId xmlns:p14="http://schemas.microsoft.com/office/powerpoint/2010/main" val="11482989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614598" y="2209099"/>
            <a:ext cx="13058805" cy="5351741"/>
          </a:xfrm>
          <a:custGeom>
            <a:avLst/>
            <a:gdLst/>
            <a:ahLst/>
            <a:cxnLst/>
            <a:rect l="l" t="t" r="r" b="b"/>
            <a:pathLst>
              <a:path w="13058805" h="5351741">
                <a:moveTo>
                  <a:pt x="0" y="0"/>
                </a:moveTo>
                <a:lnTo>
                  <a:pt x="13058804" y="0"/>
                </a:lnTo>
                <a:lnTo>
                  <a:pt x="13058804" y="5351741"/>
                </a:lnTo>
                <a:lnTo>
                  <a:pt x="0" y="5351741"/>
                </a:lnTo>
                <a:lnTo>
                  <a:pt x="0" y="0"/>
                </a:lnTo>
                <a:close/>
              </a:path>
            </a:pathLst>
          </a:custGeom>
          <a:blipFill>
            <a:blip r:embed="rId3"/>
            <a:stretch>
              <a:fillRect/>
            </a:stretch>
          </a:blipFill>
        </p:spPr>
      </p:sp>
      <p:sp>
        <p:nvSpPr>
          <p:cNvPr id="3" name="TextBox 3"/>
          <p:cNvSpPr txBox="1"/>
          <p:nvPr/>
        </p:nvSpPr>
        <p:spPr>
          <a:xfrm>
            <a:off x="1491753" y="9144000"/>
            <a:ext cx="15767547" cy="488950"/>
          </a:xfrm>
          <a:prstGeom prst="rect">
            <a:avLst/>
          </a:prstGeom>
        </p:spPr>
        <p:txBody>
          <a:bodyPr lIns="0" tIns="0" rIns="0" bIns="0" rtlCol="0" anchor="t">
            <a:spAutoFit/>
          </a:bodyPr>
          <a:lstStyle/>
          <a:p>
            <a:pPr marL="0" marR="0" lvl="0" indent="0" algn="r"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Agrandir Narrow"/>
                <a:ea typeface="+mn-ea"/>
                <a:cs typeface="+mn-cs"/>
              </a:rPr>
              <a:t>BIOLECTRICAL SIGNAL PROCESSING IN CARDIAC AND NEUROLOGICAL APPLICATIONS.  Leif Sörnmo &amp;  Pablo Laguna</a:t>
            </a:r>
          </a:p>
        </p:txBody>
      </p:sp>
    </p:spTree>
    <p:extLst>
      <p:ext uri="{BB962C8B-B14F-4D97-AF65-F5344CB8AC3E}">
        <p14:creationId xmlns:p14="http://schemas.microsoft.com/office/powerpoint/2010/main" val="41451948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57762" y="1182157"/>
            <a:ext cx="7372476" cy="7288219"/>
          </a:xfrm>
          <a:custGeom>
            <a:avLst/>
            <a:gdLst/>
            <a:ahLst/>
            <a:cxnLst/>
            <a:rect l="l" t="t" r="r" b="b"/>
            <a:pathLst>
              <a:path w="7372476" h="7288219">
                <a:moveTo>
                  <a:pt x="0" y="0"/>
                </a:moveTo>
                <a:lnTo>
                  <a:pt x="7372476" y="0"/>
                </a:lnTo>
                <a:lnTo>
                  <a:pt x="7372476" y="7288219"/>
                </a:lnTo>
                <a:lnTo>
                  <a:pt x="0" y="7288219"/>
                </a:lnTo>
                <a:lnTo>
                  <a:pt x="0" y="0"/>
                </a:lnTo>
                <a:close/>
              </a:path>
            </a:pathLst>
          </a:custGeom>
          <a:blipFill>
            <a:blip r:embed="rId3"/>
            <a:stretch>
              <a:fillRect/>
            </a:stretch>
          </a:blipFill>
        </p:spPr>
      </p:sp>
      <p:sp>
        <p:nvSpPr>
          <p:cNvPr id="3" name="TextBox 3"/>
          <p:cNvSpPr txBox="1"/>
          <p:nvPr/>
        </p:nvSpPr>
        <p:spPr>
          <a:xfrm>
            <a:off x="1491753" y="9144000"/>
            <a:ext cx="15767547" cy="488950"/>
          </a:xfrm>
          <a:prstGeom prst="rect">
            <a:avLst/>
          </a:prstGeom>
        </p:spPr>
        <p:txBody>
          <a:bodyPr lIns="0" tIns="0" rIns="0" bIns="0" rtlCol="0" anchor="t">
            <a:spAutoFit/>
          </a:bodyPr>
          <a:lstStyle/>
          <a:p>
            <a:pPr marL="0" marR="0" lvl="0" indent="0" algn="r"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Agrandir Narrow"/>
                <a:ea typeface="+mn-ea"/>
                <a:cs typeface="+mn-cs"/>
              </a:rPr>
              <a:t>BIOLECTRICAL SIGNAL PROCESSING IN CARDIAC AND NEUROLOGICAL APPLICATIONS.  Leif Sörnmo &amp;  Pablo Laguna</a:t>
            </a:r>
          </a:p>
        </p:txBody>
      </p:sp>
    </p:spTree>
    <p:extLst>
      <p:ext uri="{BB962C8B-B14F-4D97-AF65-F5344CB8AC3E}">
        <p14:creationId xmlns:p14="http://schemas.microsoft.com/office/powerpoint/2010/main" val="22480654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839157" y="3978979"/>
            <a:ext cx="2323219" cy="2329041"/>
          </a:xfrm>
          <a:custGeom>
            <a:avLst/>
            <a:gdLst/>
            <a:ahLst/>
            <a:cxnLst/>
            <a:rect l="l" t="t" r="r" b="b"/>
            <a:pathLst>
              <a:path w="2323219" h="2329041">
                <a:moveTo>
                  <a:pt x="0" y="0"/>
                </a:moveTo>
                <a:lnTo>
                  <a:pt x="2323218" y="0"/>
                </a:lnTo>
                <a:lnTo>
                  <a:pt x="2323218" y="2329042"/>
                </a:lnTo>
                <a:lnTo>
                  <a:pt x="0" y="2329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7731239" y="4024436"/>
            <a:ext cx="3009707" cy="2238128"/>
          </a:xfrm>
          <a:custGeom>
            <a:avLst/>
            <a:gdLst/>
            <a:ahLst/>
            <a:cxnLst/>
            <a:rect l="l" t="t" r="r" b="b"/>
            <a:pathLst>
              <a:path w="3009707" h="2238128">
                <a:moveTo>
                  <a:pt x="0" y="0"/>
                </a:moveTo>
                <a:lnTo>
                  <a:pt x="3009707" y="0"/>
                </a:lnTo>
                <a:lnTo>
                  <a:pt x="3009707" y="2238128"/>
                </a:lnTo>
                <a:lnTo>
                  <a:pt x="0" y="223812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2309809" y="3859849"/>
            <a:ext cx="3234397" cy="2567302"/>
          </a:xfrm>
          <a:custGeom>
            <a:avLst/>
            <a:gdLst/>
            <a:ahLst/>
            <a:cxnLst/>
            <a:rect l="l" t="t" r="r" b="b"/>
            <a:pathLst>
              <a:path w="3234397" h="2567302">
                <a:moveTo>
                  <a:pt x="0" y="0"/>
                </a:moveTo>
                <a:lnTo>
                  <a:pt x="3234397" y="0"/>
                </a:lnTo>
                <a:lnTo>
                  <a:pt x="3234397" y="2567302"/>
                </a:lnTo>
                <a:lnTo>
                  <a:pt x="0" y="25673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TextBox 5"/>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FASES DEL SUEÑO</a:t>
            </a:r>
          </a:p>
        </p:txBody>
      </p:sp>
      <p:sp>
        <p:nvSpPr>
          <p:cNvPr id="6" name="TextBox 6"/>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VIGILIA</a:t>
            </a:r>
          </a:p>
        </p:txBody>
      </p:sp>
      <p:sp>
        <p:nvSpPr>
          <p:cNvPr id="7" name="TextBox 7"/>
          <p:cNvSpPr txBox="1"/>
          <p:nvPr/>
        </p:nvSpPr>
        <p:spPr>
          <a:xfrm>
            <a:off x="3839157" y="6425965"/>
            <a:ext cx="2601962"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EMG</a:t>
            </a:r>
          </a:p>
        </p:txBody>
      </p:sp>
      <p:sp>
        <p:nvSpPr>
          <p:cNvPr id="8" name="TextBox 8"/>
          <p:cNvSpPr txBox="1"/>
          <p:nvPr/>
        </p:nvSpPr>
        <p:spPr>
          <a:xfrm>
            <a:off x="8020911" y="6425965"/>
            <a:ext cx="2580010" cy="1654299"/>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Open Sans Bold"/>
                <a:ea typeface="+mn-ea"/>
                <a:cs typeface="+mn-cs"/>
              </a:rPr>
              <a:t>EOG</a:t>
            </a:r>
          </a:p>
        </p:txBody>
      </p:sp>
      <p:sp>
        <p:nvSpPr>
          <p:cNvPr id="9" name="TextBox 9"/>
          <p:cNvSpPr txBox="1"/>
          <p:nvPr/>
        </p:nvSpPr>
        <p:spPr>
          <a:xfrm>
            <a:off x="12849641" y="6425965"/>
            <a:ext cx="2154734"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EEG</a:t>
            </a:r>
          </a:p>
        </p:txBody>
      </p:sp>
      <p:sp>
        <p:nvSpPr>
          <p:cNvPr id="10" name="TextBox 10"/>
          <p:cNvSpPr txBox="1"/>
          <p:nvPr/>
        </p:nvSpPr>
        <p:spPr>
          <a:xfrm>
            <a:off x="3490068" y="8082996"/>
            <a:ext cx="3300141" cy="438150"/>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Importante</a:t>
            </a:r>
          </a:p>
        </p:txBody>
      </p:sp>
      <p:sp>
        <p:nvSpPr>
          <p:cNvPr id="11" name="TextBox 11"/>
          <p:cNvSpPr txBox="1"/>
          <p:nvPr/>
        </p:nvSpPr>
        <p:spPr>
          <a:xfrm>
            <a:off x="7586022" y="8082996"/>
            <a:ext cx="3300141" cy="438150"/>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Rápido</a:t>
            </a:r>
          </a:p>
        </p:txBody>
      </p:sp>
      <p:sp>
        <p:nvSpPr>
          <p:cNvPr id="12" name="TextBox 12"/>
          <p:cNvSpPr txBox="1"/>
          <p:nvPr/>
        </p:nvSpPr>
        <p:spPr>
          <a:xfrm>
            <a:off x="11787659" y="7897259"/>
            <a:ext cx="4403454" cy="809625"/>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Desincronizado</a:t>
            </a:r>
          </a:p>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y baja amplitud</a:t>
            </a:r>
          </a:p>
        </p:txBody>
      </p:sp>
    </p:spTree>
    <p:extLst>
      <p:ext uri="{BB962C8B-B14F-4D97-AF65-F5344CB8AC3E}">
        <p14:creationId xmlns:p14="http://schemas.microsoft.com/office/powerpoint/2010/main" val="4668967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a:t>
            </a:r>
            <a:r>
              <a:rPr kumimoji="0" lang="en-US" sz="7200" b="0" i="0" u="none" strike="noStrike" kern="1200" cap="none" spc="0" normalizeH="0" baseline="0" noProof="0">
                <a:ln>
                  <a:noFill/>
                </a:ln>
                <a:solidFill>
                  <a:srgbClr val="737373"/>
                </a:solidFill>
                <a:effectLst/>
                <a:uLnTx/>
                <a:uFillTx/>
                <a:latin typeface="Agrandir Narrow Bold"/>
                <a:ea typeface="+mn-ea"/>
                <a:cs typeface="+mn-cs"/>
              </a:rPr>
              <a:t>GALVÁNICA DE LA PIEL</a:t>
            </a:r>
          </a:p>
        </p:txBody>
      </p:sp>
    </p:spTree>
    <p:extLst>
      <p:ext uri="{BB962C8B-B14F-4D97-AF65-F5344CB8AC3E}">
        <p14:creationId xmlns:p14="http://schemas.microsoft.com/office/powerpoint/2010/main" val="3330607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5" name="TextBox 5"/>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FASES DEL SUEÑO</a:t>
            </a:r>
          </a:p>
        </p:txBody>
      </p:sp>
      <p:sp>
        <p:nvSpPr>
          <p:cNvPr id="6" name="TextBox 6"/>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NO-REM</a:t>
            </a:r>
          </a:p>
        </p:txBody>
      </p:sp>
      <p:sp>
        <p:nvSpPr>
          <p:cNvPr id="10" name="TextBox 10"/>
          <p:cNvSpPr txBox="1"/>
          <p:nvPr/>
        </p:nvSpPr>
        <p:spPr>
          <a:xfrm>
            <a:off x="3490068" y="8211584"/>
            <a:ext cx="3300141" cy="438150"/>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Disminuido</a:t>
            </a:r>
          </a:p>
        </p:txBody>
      </p:sp>
      <p:sp>
        <p:nvSpPr>
          <p:cNvPr id="11" name="TextBox 11"/>
          <p:cNvSpPr txBox="1"/>
          <p:nvPr/>
        </p:nvSpPr>
        <p:spPr>
          <a:xfrm>
            <a:off x="7586022" y="8082996"/>
            <a:ext cx="3300141" cy="809625"/>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Lento (S1)</a:t>
            </a:r>
          </a:p>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Nulo (S2-S3-S4)</a:t>
            </a:r>
          </a:p>
        </p:txBody>
      </p:sp>
      <p:sp>
        <p:nvSpPr>
          <p:cNvPr id="12" name="TextBox 12"/>
          <p:cNvSpPr txBox="1"/>
          <p:nvPr/>
        </p:nvSpPr>
        <p:spPr>
          <a:xfrm>
            <a:off x="11787659" y="8082996"/>
            <a:ext cx="4403454" cy="809625"/>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Eventos y ritmos característicos</a:t>
            </a:r>
          </a:p>
        </p:txBody>
      </p:sp>
      <p:sp>
        <p:nvSpPr>
          <p:cNvPr id="13" name="Freeform 2"/>
          <p:cNvSpPr/>
          <p:nvPr/>
        </p:nvSpPr>
        <p:spPr>
          <a:xfrm>
            <a:off x="3839157" y="3978979"/>
            <a:ext cx="2323219" cy="2329041"/>
          </a:xfrm>
          <a:custGeom>
            <a:avLst/>
            <a:gdLst/>
            <a:ahLst/>
            <a:cxnLst/>
            <a:rect l="l" t="t" r="r" b="b"/>
            <a:pathLst>
              <a:path w="2323219" h="2329041">
                <a:moveTo>
                  <a:pt x="0" y="0"/>
                </a:moveTo>
                <a:lnTo>
                  <a:pt x="2323218" y="0"/>
                </a:lnTo>
                <a:lnTo>
                  <a:pt x="2323218" y="2329042"/>
                </a:lnTo>
                <a:lnTo>
                  <a:pt x="0" y="2329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3"/>
          <p:cNvSpPr/>
          <p:nvPr/>
        </p:nvSpPr>
        <p:spPr>
          <a:xfrm>
            <a:off x="7731239" y="4024436"/>
            <a:ext cx="3009707" cy="2238128"/>
          </a:xfrm>
          <a:custGeom>
            <a:avLst/>
            <a:gdLst/>
            <a:ahLst/>
            <a:cxnLst/>
            <a:rect l="l" t="t" r="r" b="b"/>
            <a:pathLst>
              <a:path w="3009707" h="2238128">
                <a:moveTo>
                  <a:pt x="0" y="0"/>
                </a:moveTo>
                <a:lnTo>
                  <a:pt x="3009707" y="0"/>
                </a:lnTo>
                <a:lnTo>
                  <a:pt x="3009707" y="2238128"/>
                </a:lnTo>
                <a:lnTo>
                  <a:pt x="0" y="223812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Freeform 4"/>
          <p:cNvSpPr/>
          <p:nvPr/>
        </p:nvSpPr>
        <p:spPr>
          <a:xfrm>
            <a:off x="12309809" y="3859849"/>
            <a:ext cx="3234397" cy="2567302"/>
          </a:xfrm>
          <a:custGeom>
            <a:avLst/>
            <a:gdLst/>
            <a:ahLst/>
            <a:cxnLst/>
            <a:rect l="l" t="t" r="r" b="b"/>
            <a:pathLst>
              <a:path w="3234397" h="2567302">
                <a:moveTo>
                  <a:pt x="0" y="0"/>
                </a:moveTo>
                <a:lnTo>
                  <a:pt x="3234397" y="0"/>
                </a:lnTo>
                <a:lnTo>
                  <a:pt x="3234397" y="2567302"/>
                </a:lnTo>
                <a:lnTo>
                  <a:pt x="0" y="25673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6" name="TextBox 7"/>
          <p:cNvSpPr txBox="1"/>
          <p:nvPr/>
        </p:nvSpPr>
        <p:spPr>
          <a:xfrm>
            <a:off x="3839157" y="6425965"/>
            <a:ext cx="2601962"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EMG</a:t>
            </a:r>
          </a:p>
        </p:txBody>
      </p:sp>
      <p:sp>
        <p:nvSpPr>
          <p:cNvPr id="17" name="TextBox 8"/>
          <p:cNvSpPr txBox="1"/>
          <p:nvPr/>
        </p:nvSpPr>
        <p:spPr>
          <a:xfrm>
            <a:off x="8020911" y="6425965"/>
            <a:ext cx="2580010" cy="1654299"/>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Open Sans Bold"/>
                <a:ea typeface="+mn-ea"/>
                <a:cs typeface="+mn-cs"/>
              </a:rPr>
              <a:t>EOG</a:t>
            </a:r>
          </a:p>
        </p:txBody>
      </p:sp>
      <p:sp>
        <p:nvSpPr>
          <p:cNvPr id="18" name="TextBox 9"/>
          <p:cNvSpPr txBox="1"/>
          <p:nvPr/>
        </p:nvSpPr>
        <p:spPr>
          <a:xfrm>
            <a:off x="12849641" y="6425965"/>
            <a:ext cx="2154734"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EEG</a:t>
            </a:r>
          </a:p>
        </p:txBody>
      </p:sp>
    </p:spTree>
    <p:extLst>
      <p:ext uri="{BB962C8B-B14F-4D97-AF65-F5344CB8AC3E}">
        <p14:creationId xmlns:p14="http://schemas.microsoft.com/office/powerpoint/2010/main" val="1671451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5" name="TextBox 5"/>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FASES DEL SUEÑO</a:t>
            </a:r>
          </a:p>
        </p:txBody>
      </p:sp>
      <p:sp>
        <p:nvSpPr>
          <p:cNvPr id="6" name="TextBox 6"/>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REM</a:t>
            </a:r>
          </a:p>
        </p:txBody>
      </p:sp>
      <p:sp>
        <p:nvSpPr>
          <p:cNvPr id="10" name="TextBox 10"/>
          <p:cNvSpPr txBox="1"/>
          <p:nvPr/>
        </p:nvSpPr>
        <p:spPr>
          <a:xfrm>
            <a:off x="3490068" y="8082996"/>
            <a:ext cx="3300141" cy="438150"/>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Ausente</a:t>
            </a:r>
          </a:p>
        </p:txBody>
      </p:sp>
      <p:sp>
        <p:nvSpPr>
          <p:cNvPr id="11" name="TextBox 11"/>
          <p:cNvSpPr txBox="1"/>
          <p:nvPr/>
        </p:nvSpPr>
        <p:spPr>
          <a:xfrm>
            <a:off x="7586022" y="8082996"/>
            <a:ext cx="3300141" cy="384721"/>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ts val="0"/>
              </a:spcBef>
              <a:spcAft>
                <a:spcPts val="0"/>
              </a:spcAft>
              <a:buClrTx/>
              <a:buSzTx/>
              <a:buFontTx/>
              <a:buNone/>
              <a:tabLst/>
              <a:defRPr/>
            </a:pPr>
            <a:r>
              <a:rPr kumimoji="0" lang="en-US" sz="2499" b="0" i="0" u="none" strike="noStrike" kern="1200" cap="none" spc="0" normalizeH="0" baseline="0" noProof="0" dirty="0" err="1">
                <a:ln>
                  <a:noFill/>
                </a:ln>
                <a:solidFill>
                  <a:srgbClr val="FFB923"/>
                </a:solidFill>
                <a:effectLst/>
                <a:uLnTx/>
                <a:uFillTx/>
                <a:latin typeface="Agrandir Narrow Bold"/>
                <a:ea typeface="+mn-ea"/>
                <a:cs typeface="+mn-cs"/>
              </a:rPr>
              <a:t>Rápido</a:t>
            </a:r>
            <a:r>
              <a:rPr kumimoji="0" lang="en-US" sz="2499" b="0" i="0" u="none" strike="noStrike" kern="1200" cap="none" spc="0" normalizeH="0" baseline="0" noProof="0" dirty="0">
                <a:ln>
                  <a:noFill/>
                </a:ln>
                <a:solidFill>
                  <a:srgbClr val="FFB923"/>
                </a:solidFill>
                <a:effectLst/>
                <a:uLnTx/>
                <a:uFillTx/>
                <a:latin typeface="Agrandir Narrow Bold"/>
                <a:ea typeface="+mn-ea"/>
                <a:cs typeface="+mn-cs"/>
              </a:rPr>
              <a:t> y </a:t>
            </a:r>
            <a:r>
              <a:rPr kumimoji="0" lang="en-US" sz="2499" b="0" i="0" u="none" strike="noStrike" kern="1200" cap="none" spc="0" normalizeH="0" baseline="0" noProof="0" dirty="0" err="1" smtClean="0">
                <a:ln>
                  <a:noFill/>
                </a:ln>
                <a:solidFill>
                  <a:srgbClr val="FFB923"/>
                </a:solidFill>
                <a:effectLst/>
                <a:uLnTx/>
                <a:uFillTx/>
                <a:latin typeface="Agrandir Narrow Bold"/>
                <a:ea typeface="+mn-ea"/>
                <a:cs typeface="+mn-cs"/>
              </a:rPr>
              <a:t>fásico</a:t>
            </a:r>
            <a:endParaRPr kumimoji="0" lang="en-US" sz="2499" b="0" i="0" u="none" strike="noStrike" kern="1200" cap="none" spc="0" normalizeH="0" baseline="0" noProof="0" dirty="0">
              <a:ln>
                <a:noFill/>
              </a:ln>
              <a:solidFill>
                <a:srgbClr val="FFB923"/>
              </a:solidFill>
              <a:effectLst/>
              <a:uLnTx/>
              <a:uFillTx/>
              <a:latin typeface="Agrandir Narrow Bold"/>
              <a:ea typeface="+mn-ea"/>
              <a:cs typeface="+mn-cs"/>
            </a:endParaRPr>
          </a:p>
        </p:txBody>
      </p:sp>
      <p:sp>
        <p:nvSpPr>
          <p:cNvPr id="12" name="TextBox 12"/>
          <p:cNvSpPr txBox="1"/>
          <p:nvPr/>
        </p:nvSpPr>
        <p:spPr>
          <a:xfrm>
            <a:off x="11787659" y="8082996"/>
            <a:ext cx="4403454" cy="438150"/>
          </a:xfrm>
          <a:prstGeom prst="rect">
            <a:avLst/>
          </a:prstGeom>
        </p:spPr>
        <p:txBody>
          <a:bodyPr lIns="0" tIns="0" rIns="0" bIns="0" rtlCol="0" anchor="t">
            <a:spAutoFit/>
          </a:bodyPr>
          <a:lstStyle/>
          <a:p>
            <a:pPr marL="0" marR="0" lvl="0" indent="0" algn="ctr" defTabSz="914400" rtl="0" eaLnBrk="1" fontAlgn="auto" latinLnBrk="0" hangingPunct="1">
              <a:lnSpc>
                <a:spcPts val="2999"/>
              </a:lnSpc>
              <a:spcBef>
                <a:spcPct val="0"/>
              </a:spcBef>
              <a:spcAft>
                <a:spcPts val="0"/>
              </a:spcAft>
              <a:buClrTx/>
              <a:buSzTx/>
              <a:buFontTx/>
              <a:buNone/>
              <a:tabLst/>
              <a:defRPr/>
            </a:pPr>
            <a:r>
              <a:rPr kumimoji="0" lang="en-US" sz="2499" b="0" i="0" u="none" strike="noStrike" kern="1200" cap="none" spc="0" normalizeH="0" baseline="0" noProof="0">
                <a:ln>
                  <a:noFill/>
                </a:ln>
                <a:solidFill>
                  <a:srgbClr val="FFB923"/>
                </a:solidFill>
                <a:effectLst/>
                <a:uLnTx/>
                <a:uFillTx/>
                <a:latin typeface="Agrandir Narrow Bold"/>
                <a:ea typeface="+mn-ea"/>
                <a:cs typeface="+mn-cs"/>
              </a:rPr>
              <a:t>Baja amplitud</a:t>
            </a:r>
          </a:p>
        </p:txBody>
      </p:sp>
      <p:sp>
        <p:nvSpPr>
          <p:cNvPr id="19" name="Freeform 2"/>
          <p:cNvSpPr/>
          <p:nvPr/>
        </p:nvSpPr>
        <p:spPr>
          <a:xfrm>
            <a:off x="3839157" y="3978979"/>
            <a:ext cx="2323219" cy="2329041"/>
          </a:xfrm>
          <a:custGeom>
            <a:avLst/>
            <a:gdLst/>
            <a:ahLst/>
            <a:cxnLst/>
            <a:rect l="l" t="t" r="r" b="b"/>
            <a:pathLst>
              <a:path w="2323219" h="2329041">
                <a:moveTo>
                  <a:pt x="0" y="0"/>
                </a:moveTo>
                <a:lnTo>
                  <a:pt x="2323218" y="0"/>
                </a:lnTo>
                <a:lnTo>
                  <a:pt x="2323218" y="2329042"/>
                </a:lnTo>
                <a:lnTo>
                  <a:pt x="0" y="232904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3"/>
          <p:cNvSpPr/>
          <p:nvPr/>
        </p:nvSpPr>
        <p:spPr>
          <a:xfrm>
            <a:off x="7731239" y="4024436"/>
            <a:ext cx="3009707" cy="2238128"/>
          </a:xfrm>
          <a:custGeom>
            <a:avLst/>
            <a:gdLst/>
            <a:ahLst/>
            <a:cxnLst/>
            <a:rect l="l" t="t" r="r" b="b"/>
            <a:pathLst>
              <a:path w="3009707" h="2238128">
                <a:moveTo>
                  <a:pt x="0" y="0"/>
                </a:moveTo>
                <a:lnTo>
                  <a:pt x="3009707" y="0"/>
                </a:lnTo>
                <a:lnTo>
                  <a:pt x="3009707" y="2238128"/>
                </a:lnTo>
                <a:lnTo>
                  <a:pt x="0" y="223812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1" name="Freeform 4"/>
          <p:cNvSpPr/>
          <p:nvPr/>
        </p:nvSpPr>
        <p:spPr>
          <a:xfrm>
            <a:off x="12309809" y="3859849"/>
            <a:ext cx="3234397" cy="2567302"/>
          </a:xfrm>
          <a:custGeom>
            <a:avLst/>
            <a:gdLst/>
            <a:ahLst/>
            <a:cxnLst/>
            <a:rect l="l" t="t" r="r" b="b"/>
            <a:pathLst>
              <a:path w="3234397" h="2567302">
                <a:moveTo>
                  <a:pt x="0" y="0"/>
                </a:moveTo>
                <a:lnTo>
                  <a:pt x="3234397" y="0"/>
                </a:lnTo>
                <a:lnTo>
                  <a:pt x="3234397" y="2567302"/>
                </a:lnTo>
                <a:lnTo>
                  <a:pt x="0" y="256730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2" name="TextBox 7"/>
          <p:cNvSpPr txBox="1"/>
          <p:nvPr/>
        </p:nvSpPr>
        <p:spPr>
          <a:xfrm>
            <a:off x="3839157" y="6425965"/>
            <a:ext cx="2601962"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EMG</a:t>
            </a:r>
          </a:p>
        </p:txBody>
      </p:sp>
      <p:sp>
        <p:nvSpPr>
          <p:cNvPr id="23" name="TextBox 8"/>
          <p:cNvSpPr txBox="1"/>
          <p:nvPr/>
        </p:nvSpPr>
        <p:spPr>
          <a:xfrm>
            <a:off x="8020911" y="6425965"/>
            <a:ext cx="2580010" cy="1654299"/>
          </a:xfrm>
          <a:prstGeom prst="rect">
            <a:avLst/>
          </a:prstGeom>
        </p:spPr>
        <p:txBody>
          <a:bodyPr wrap="square"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Open Sans Bold"/>
                <a:ea typeface="+mn-ea"/>
                <a:cs typeface="+mn-cs"/>
              </a:rPr>
              <a:t>EOG</a:t>
            </a:r>
          </a:p>
        </p:txBody>
      </p:sp>
      <p:sp>
        <p:nvSpPr>
          <p:cNvPr id="24" name="TextBox 9"/>
          <p:cNvSpPr txBox="1"/>
          <p:nvPr/>
        </p:nvSpPr>
        <p:spPr>
          <a:xfrm>
            <a:off x="12849641" y="6425965"/>
            <a:ext cx="2154734"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EEG</a:t>
            </a:r>
          </a:p>
        </p:txBody>
      </p:sp>
    </p:spTree>
    <p:extLst>
      <p:ext uri="{BB962C8B-B14F-4D97-AF65-F5344CB8AC3E}">
        <p14:creationId xmlns:p14="http://schemas.microsoft.com/office/powerpoint/2010/main" val="6013340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grpSp>
        <p:nvGrpSpPr>
          <p:cNvPr id="3" name="Group 3"/>
          <p:cNvGrpSpPr/>
          <p:nvPr/>
        </p:nvGrpSpPr>
        <p:grpSpPr>
          <a:xfrm>
            <a:off x="13643479" y="1286140"/>
            <a:ext cx="934638" cy="566867"/>
            <a:chOff x="0" y="0"/>
            <a:chExt cx="246160" cy="149298"/>
          </a:xfrm>
        </p:grpSpPr>
        <p:sp>
          <p:nvSpPr>
            <p:cNvPr id="4" name="Freeform 4"/>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W</a:t>
              </a:r>
              <a:endParaRPr lang="es-419" dirty="0"/>
            </a:p>
          </p:txBody>
        </p:sp>
        <p:sp>
          <p:nvSpPr>
            <p:cNvPr id="5" name="TextBox 5"/>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W</a:t>
              </a:r>
            </a:p>
          </p:txBody>
        </p:sp>
      </p:grpSp>
      <p:grpSp>
        <p:nvGrpSpPr>
          <p:cNvPr id="6" name="Group 6"/>
          <p:cNvGrpSpPr/>
          <p:nvPr/>
        </p:nvGrpSpPr>
        <p:grpSpPr>
          <a:xfrm>
            <a:off x="8419241" y="12759516"/>
            <a:ext cx="989804" cy="732364"/>
            <a:chOff x="0" y="0"/>
            <a:chExt cx="260689" cy="192886"/>
          </a:xfrm>
        </p:grpSpPr>
        <p:sp>
          <p:nvSpPr>
            <p:cNvPr id="7" name="Freeform 7"/>
            <p:cNvSpPr/>
            <p:nvPr/>
          </p:nvSpPr>
          <p:spPr>
            <a:xfrm>
              <a:off x="0" y="0"/>
              <a:ext cx="260689" cy="192886"/>
            </a:xfrm>
            <a:custGeom>
              <a:avLst/>
              <a:gdLst/>
              <a:ahLst/>
              <a:cxnLst/>
              <a:rect l="l" t="t" r="r" b="b"/>
              <a:pathLst>
                <a:path w="260689" h="192886">
                  <a:moveTo>
                    <a:pt x="96443" y="0"/>
                  </a:moveTo>
                  <a:lnTo>
                    <a:pt x="164246" y="0"/>
                  </a:lnTo>
                  <a:cubicBezTo>
                    <a:pt x="189824" y="0"/>
                    <a:pt x="214355" y="10161"/>
                    <a:pt x="232442" y="28248"/>
                  </a:cubicBezTo>
                  <a:cubicBezTo>
                    <a:pt x="250528" y="46334"/>
                    <a:pt x="260689" y="70865"/>
                    <a:pt x="260689" y="96443"/>
                  </a:cubicBezTo>
                  <a:lnTo>
                    <a:pt x="260689" y="96443"/>
                  </a:lnTo>
                  <a:cubicBezTo>
                    <a:pt x="260689" y="149707"/>
                    <a:pt x="217510" y="192886"/>
                    <a:pt x="164246" y="192886"/>
                  </a:cubicBezTo>
                  <a:lnTo>
                    <a:pt x="96443" y="192886"/>
                  </a:lnTo>
                  <a:cubicBezTo>
                    <a:pt x="70865" y="192886"/>
                    <a:pt x="46334" y="182725"/>
                    <a:pt x="28248" y="164638"/>
                  </a:cubicBezTo>
                  <a:cubicBezTo>
                    <a:pt x="10161" y="146552"/>
                    <a:pt x="0" y="122021"/>
                    <a:pt x="0" y="96443"/>
                  </a:cubicBezTo>
                  <a:lnTo>
                    <a:pt x="0" y="96443"/>
                  </a:lnTo>
                  <a:cubicBezTo>
                    <a:pt x="0" y="70865"/>
                    <a:pt x="10161" y="46334"/>
                    <a:pt x="28248" y="28248"/>
                  </a:cubicBezTo>
                  <a:cubicBezTo>
                    <a:pt x="46334" y="10161"/>
                    <a:pt x="70865" y="0"/>
                    <a:pt x="96443" y="0"/>
                  </a:cubicBezTo>
                  <a:close/>
                </a:path>
              </a:pathLst>
            </a:custGeom>
            <a:solidFill>
              <a:srgbClr val="00C4CC"/>
            </a:solidFill>
          </p:spPr>
        </p:sp>
        <p:sp>
          <p:nvSpPr>
            <p:cNvPr id="8" name="TextBox 8"/>
            <p:cNvSpPr txBox="1"/>
            <p:nvPr/>
          </p:nvSpPr>
          <p:spPr>
            <a:xfrm>
              <a:off x="0" y="-19050"/>
              <a:ext cx="812800" cy="8318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r>
                <a:rPr kumimoji="0" lang="en-US" sz="2499" b="0" i="0" u="none" strike="noStrike" kern="1200" cap="none" spc="0" normalizeH="0" baseline="0" noProof="0">
                  <a:ln>
                    <a:noFill/>
                  </a:ln>
                  <a:solidFill>
                    <a:srgbClr val="000000"/>
                  </a:solidFill>
                  <a:effectLst/>
                  <a:uLnTx/>
                  <a:uFillTx/>
                  <a:latin typeface="Agrandir Narrow Bold"/>
                  <a:ea typeface="+mn-ea"/>
                  <a:cs typeface="+mn-cs"/>
                </a:rPr>
                <a:t>S1</a:t>
              </a:r>
            </a:p>
          </p:txBody>
        </p:sp>
      </p:grpSp>
    </p:spTree>
    <p:extLst>
      <p:ext uri="{BB962C8B-B14F-4D97-AF65-F5344CB8AC3E}">
        <p14:creationId xmlns:p14="http://schemas.microsoft.com/office/powerpoint/2010/main" val="31638671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8663379" y="2573339"/>
            <a:ext cx="934638" cy="566867"/>
            <a:chOff x="0" y="0"/>
            <a:chExt cx="246160" cy="149298"/>
          </a:xfrm>
        </p:grpSpPr>
        <p:sp>
          <p:nvSpPr>
            <p:cNvPr id="6" name="Freeform 6"/>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S1</a:t>
              </a:r>
              <a:endParaRPr lang="es-419" dirty="0"/>
            </a:p>
          </p:txBody>
        </p:sp>
        <p:sp>
          <p:nvSpPr>
            <p:cNvPr id="7" name="TextBox 7"/>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S1</a:t>
              </a:r>
            </a:p>
          </p:txBody>
        </p:sp>
      </p:grpSp>
    </p:spTree>
    <p:extLst>
      <p:ext uri="{BB962C8B-B14F-4D97-AF65-F5344CB8AC3E}">
        <p14:creationId xmlns:p14="http://schemas.microsoft.com/office/powerpoint/2010/main" val="4014825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rot="-2700000" flipH="1">
            <a:off x="6695124" y="30069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6095961" y="4486871"/>
            <a:ext cx="934638" cy="566867"/>
            <a:chOff x="0" y="0"/>
            <a:chExt cx="246160" cy="149298"/>
          </a:xfrm>
        </p:grpSpPr>
        <p:sp>
          <p:nvSpPr>
            <p:cNvPr id="8" name="Freeform 8"/>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S2</a:t>
              </a:r>
              <a:endParaRPr lang="es-419" dirty="0"/>
            </a:p>
          </p:txBody>
        </p:sp>
        <p:sp>
          <p:nvSpPr>
            <p:cNvPr id="9" name="TextBox 9"/>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S2</a:t>
              </a:r>
            </a:p>
          </p:txBody>
        </p:sp>
      </p:grpSp>
    </p:spTree>
    <p:extLst>
      <p:ext uri="{BB962C8B-B14F-4D97-AF65-F5344CB8AC3E}">
        <p14:creationId xmlns:p14="http://schemas.microsoft.com/office/powerpoint/2010/main" val="4186673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a:off x="828074" y="5305722"/>
            <a:ext cx="8302624" cy="1702482"/>
          </a:xfrm>
          <a:custGeom>
            <a:avLst/>
            <a:gdLst/>
            <a:ahLst/>
            <a:cxnLst/>
            <a:rect l="l" t="t" r="r" b="b"/>
            <a:pathLst>
              <a:path w="8302624" h="1702482">
                <a:moveTo>
                  <a:pt x="0" y="0"/>
                </a:moveTo>
                <a:lnTo>
                  <a:pt x="8302624" y="0"/>
                </a:lnTo>
                <a:lnTo>
                  <a:pt x="8302624" y="1702482"/>
                </a:lnTo>
                <a:lnTo>
                  <a:pt x="0" y="1702482"/>
                </a:lnTo>
                <a:lnTo>
                  <a:pt x="0" y="0"/>
                </a:lnTo>
                <a:close/>
              </a:path>
            </a:pathLst>
          </a:custGeom>
          <a:blipFill>
            <a:blip r:embed="rId6"/>
            <a:stretch>
              <a:fillRect/>
            </a:stretch>
          </a:blipFill>
        </p:spPr>
      </p:sp>
      <p:sp>
        <p:nvSpPr>
          <p:cNvPr id="6" name="Freeform 6"/>
          <p:cNvSpPr/>
          <p:nvPr/>
        </p:nvSpPr>
        <p:spPr>
          <a:xfrm rot="-2700000" flipH="1">
            <a:off x="6695124" y="30069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2700000" flipH="1">
            <a:off x="4613174" y="5093625"/>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9" name="Group 9"/>
          <p:cNvGrpSpPr/>
          <p:nvPr/>
        </p:nvGrpSpPr>
        <p:grpSpPr>
          <a:xfrm>
            <a:off x="4512066" y="6724770"/>
            <a:ext cx="934638" cy="566867"/>
            <a:chOff x="0" y="0"/>
            <a:chExt cx="246160" cy="149298"/>
          </a:xfrm>
        </p:grpSpPr>
        <p:sp>
          <p:nvSpPr>
            <p:cNvPr id="10" name="Freeform 10"/>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S3</a:t>
              </a:r>
              <a:endParaRPr lang="es-419" dirty="0"/>
            </a:p>
          </p:txBody>
        </p:sp>
        <p:sp>
          <p:nvSpPr>
            <p:cNvPr id="11" name="TextBox 11"/>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S3</a:t>
              </a:r>
            </a:p>
          </p:txBody>
        </p:sp>
      </p:grpSp>
    </p:spTree>
    <p:extLst>
      <p:ext uri="{BB962C8B-B14F-4D97-AF65-F5344CB8AC3E}">
        <p14:creationId xmlns:p14="http://schemas.microsoft.com/office/powerpoint/2010/main" val="2773957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a:off x="828074" y="5305722"/>
            <a:ext cx="8302624" cy="1702482"/>
          </a:xfrm>
          <a:custGeom>
            <a:avLst/>
            <a:gdLst/>
            <a:ahLst/>
            <a:cxnLst/>
            <a:rect l="l" t="t" r="r" b="b"/>
            <a:pathLst>
              <a:path w="8302624" h="1702482">
                <a:moveTo>
                  <a:pt x="0" y="0"/>
                </a:moveTo>
                <a:lnTo>
                  <a:pt x="8302624" y="0"/>
                </a:lnTo>
                <a:lnTo>
                  <a:pt x="8302624" y="1702482"/>
                </a:lnTo>
                <a:lnTo>
                  <a:pt x="0" y="1702482"/>
                </a:lnTo>
                <a:lnTo>
                  <a:pt x="0" y="0"/>
                </a:lnTo>
                <a:close/>
              </a:path>
            </a:pathLst>
          </a:custGeom>
          <a:blipFill>
            <a:blip r:embed="rId6"/>
            <a:stretch>
              <a:fillRect/>
            </a:stretch>
          </a:blipFill>
        </p:spPr>
      </p:sp>
      <p:sp>
        <p:nvSpPr>
          <p:cNvPr id="6" name="Freeform 6"/>
          <p:cNvSpPr/>
          <p:nvPr/>
        </p:nvSpPr>
        <p:spPr>
          <a:xfrm>
            <a:off x="481810" y="7541604"/>
            <a:ext cx="7999039" cy="2133077"/>
          </a:xfrm>
          <a:custGeom>
            <a:avLst/>
            <a:gdLst/>
            <a:ahLst/>
            <a:cxnLst/>
            <a:rect l="l" t="t" r="r" b="b"/>
            <a:pathLst>
              <a:path w="7999039" h="2133077">
                <a:moveTo>
                  <a:pt x="0" y="0"/>
                </a:moveTo>
                <a:lnTo>
                  <a:pt x="7999039" y="0"/>
                </a:lnTo>
                <a:lnTo>
                  <a:pt x="7999039" y="2133077"/>
                </a:lnTo>
                <a:lnTo>
                  <a:pt x="0" y="2133077"/>
                </a:lnTo>
                <a:lnTo>
                  <a:pt x="0" y="0"/>
                </a:lnTo>
                <a:close/>
              </a:path>
            </a:pathLst>
          </a:custGeom>
          <a:blipFill>
            <a:blip r:embed="rId7"/>
            <a:stretch>
              <a:fillRect/>
            </a:stretch>
          </a:blipFill>
        </p:spPr>
      </p:sp>
      <p:sp>
        <p:nvSpPr>
          <p:cNvPr id="7" name="Freeform 7"/>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2700000" flipH="1">
            <a:off x="6542724" y="28545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rot="-2700000" flipH="1">
            <a:off x="4460774" y="4941225"/>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2700000" flipH="1">
            <a:off x="3974772" y="7034002"/>
            <a:ext cx="1025170" cy="366498"/>
          </a:xfrm>
          <a:custGeom>
            <a:avLst/>
            <a:gdLst/>
            <a:ahLst/>
            <a:cxnLst/>
            <a:rect l="l" t="t" r="r" b="b"/>
            <a:pathLst>
              <a:path w="1025170" h="366498">
                <a:moveTo>
                  <a:pt x="1025170" y="0"/>
                </a:moveTo>
                <a:lnTo>
                  <a:pt x="0" y="0"/>
                </a:lnTo>
                <a:lnTo>
                  <a:pt x="0" y="366499"/>
                </a:lnTo>
                <a:lnTo>
                  <a:pt x="1025170" y="366499"/>
                </a:lnTo>
                <a:lnTo>
                  <a:pt x="102517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1" name="Group 11"/>
          <p:cNvGrpSpPr/>
          <p:nvPr/>
        </p:nvGrpSpPr>
        <p:grpSpPr>
          <a:xfrm>
            <a:off x="3995328" y="9391247"/>
            <a:ext cx="934638" cy="566867"/>
            <a:chOff x="0" y="0"/>
            <a:chExt cx="246160" cy="149298"/>
          </a:xfrm>
        </p:grpSpPr>
        <p:sp>
          <p:nvSpPr>
            <p:cNvPr id="12" name="Freeform 12"/>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S4</a:t>
              </a:r>
              <a:endParaRPr lang="es-419" dirty="0"/>
            </a:p>
          </p:txBody>
        </p:sp>
        <p:sp>
          <p:nvSpPr>
            <p:cNvPr id="13" name="TextBox 13"/>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S4</a:t>
              </a:r>
            </a:p>
          </p:txBody>
        </p:sp>
      </p:grpSp>
    </p:spTree>
    <p:extLst>
      <p:ext uri="{BB962C8B-B14F-4D97-AF65-F5344CB8AC3E}">
        <p14:creationId xmlns:p14="http://schemas.microsoft.com/office/powerpoint/2010/main" val="23996021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a:off x="828074" y="5305722"/>
            <a:ext cx="8302624" cy="1702482"/>
          </a:xfrm>
          <a:custGeom>
            <a:avLst/>
            <a:gdLst/>
            <a:ahLst/>
            <a:cxnLst/>
            <a:rect l="l" t="t" r="r" b="b"/>
            <a:pathLst>
              <a:path w="8302624" h="1702482">
                <a:moveTo>
                  <a:pt x="0" y="0"/>
                </a:moveTo>
                <a:lnTo>
                  <a:pt x="8302624" y="0"/>
                </a:lnTo>
                <a:lnTo>
                  <a:pt x="8302624" y="1702482"/>
                </a:lnTo>
                <a:lnTo>
                  <a:pt x="0" y="1702482"/>
                </a:lnTo>
                <a:lnTo>
                  <a:pt x="0" y="0"/>
                </a:lnTo>
                <a:close/>
              </a:path>
            </a:pathLst>
          </a:custGeom>
          <a:blipFill>
            <a:blip r:embed="rId6"/>
            <a:stretch>
              <a:fillRect/>
            </a:stretch>
          </a:blipFill>
        </p:spPr>
      </p:sp>
      <p:sp>
        <p:nvSpPr>
          <p:cNvPr id="6" name="Freeform 6"/>
          <p:cNvSpPr/>
          <p:nvPr/>
        </p:nvSpPr>
        <p:spPr>
          <a:xfrm>
            <a:off x="481810" y="7541604"/>
            <a:ext cx="7999039" cy="2133077"/>
          </a:xfrm>
          <a:custGeom>
            <a:avLst/>
            <a:gdLst/>
            <a:ahLst/>
            <a:cxnLst/>
            <a:rect l="l" t="t" r="r" b="b"/>
            <a:pathLst>
              <a:path w="7999039" h="2133077">
                <a:moveTo>
                  <a:pt x="0" y="0"/>
                </a:moveTo>
                <a:lnTo>
                  <a:pt x="7999039" y="0"/>
                </a:lnTo>
                <a:lnTo>
                  <a:pt x="7999039" y="2133077"/>
                </a:lnTo>
                <a:lnTo>
                  <a:pt x="0" y="2133077"/>
                </a:lnTo>
                <a:lnTo>
                  <a:pt x="0" y="0"/>
                </a:lnTo>
                <a:close/>
              </a:path>
            </a:pathLst>
          </a:custGeom>
          <a:blipFill>
            <a:blip r:embed="rId7"/>
            <a:stretch>
              <a:fillRect/>
            </a:stretch>
          </a:blipFill>
        </p:spPr>
      </p:sp>
      <p:sp>
        <p:nvSpPr>
          <p:cNvPr id="7" name="Freeform 7"/>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2700000" flipH="1">
            <a:off x="6542724" y="28545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rot="-2700000" flipH="1">
            <a:off x="4460774" y="4941225"/>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rot="-2700000" flipH="1">
            <a:off x="3974772" y="7034002"/>
            <a:ext cx="1025170" cy="366498"/>
          </a:xfrm>
          <a:custGeom>
            <a:avLst/>
            <a:gdLst/>
            <a:ahLst/>
            <a:cxnLst/>
            <a:rect l="l" t="t" r="r" b="b"/>
            <a:pathLst>
              <a:path w="1025170" h="366498">
                <a:moveTo>
                  <a:pt x="1025170" y="0"/>
                </a:moveTo>
                <a:lnTo>
                  <a:pt x="0" y="0"/>
                </a:lnTo>
                <a:lnTo>
                  <a:pt x="0" y="366499"/>
                </a:lnTo>
                <a:lnTo>
                  <a:pt x="1025170" y="366499"/>
                </a:lnTo>
                <a:lnTo>
                  <a:pt x="102517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7893788" flipH="1">
            <a:off x="5267263" y="7059698"/>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2" name="Freeform 12"/>
          <p:cNvSpPr/>
          <p:nvPr/>
        </p:nvSpPr>
        <p:spPr>
          <a:xfrm rot="7893788" flipH="1">
            <a:off x="6050695" y="4928149"/>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8">
              <a:extLst>
                <a:ext uri="{96DAC541-7B7A-43D3-8B79-37D633B846F1}">
                  <asvg:svgBlip xmlns:asvg="http://schemas.microsoft.com/office/drawing/2016/SVG/main" xmlns="" r:embed="rId9"/>
                </a:ext>
              </a:extLst>
            </a:blip>
            <a:stretch>
              <a:fillRect/>
            </a:stretch>
          </a:blipFill>
        </p:spPr>
      </p:sp>
    </p:spTree>
    <p:extLst>
      <p:ext uri="{BB962C8B-B14F-4D97-AF65-F5344CB8AC3E}">
        <p14:creationId xmlns:p14="http://schemas.microsoft.com/office/powerpoint/2010/main" val="21425133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a:off x="828074" y="5305722"/>
            <a:ext cx="8302624" cy="1702482"/>
          </a:xfrm>
          <a:custGeom>
            <a:avLst/>
            <a:gdLst/>
            <a:ahLst/>
            <a:cxnLst/>
            <a:rect l="l" t="t" r="r" b="b"/>
            <a:pathLst>
              <a:path w="8302624" h="1702482">
                <a:moveTo>
                  <a:pt x="0" y="0"/>
                </a:moveTo>
                <a:lnTo>
                  <a:pt x="8302624" y="0"/>
                </a:lnTo>
                <a:lnTo>
                  <a:pt x="8302624" y="1702482"/>
                </a:lnTo>
                <a:lnTo>
                  <a:pt x="0" y="1702482"/>
                </a:lnTo>
                <a:lnTo>
                  <a:pt x="0" y="0"/>
                </a:lnTo>
                <a:close/>
              </a:path>
            </a:pathLst>
          </a:custGeom>
          <a:blipFill>
            <a:blip r:embed="rId6"/>
            <a:stretch>
              <a:fillRect/>
            </a:stretch>
          </a:blipFill>
        </p:spPr>
      </p:sp>
      <p:sp>
        <p:nvSpPr>
          <p:cNvPr id="6" name="Freeform 6"/>
          <p:cNvSpPr/>
          <p:nvPr/>
        </p:nvSpPr>
        <p:spPr>
          <a:xfrm>
            <a:off x="481810" y="7541604"/>
            <a:ext cx="7999039" cy="2133077"/>
          </a:xfrm>
          <a:custGeom>
            <a:avLst/>
            <a:gdLst/>
            <a:ahLst/>
            <a:cxnLst/>
            <a:rect l="l" t="t" r="r" b="b"/>
            <a:pathLst>
              <a:path w="7999039" h="2133077">
                <a:moveTo>
                  <a:pt x="0" y="0"/>
                </a:moveTo>
                <a:lnTo>
                  <a:pt x="7999039" y="0"/>
                </a:lnTo>
                <a:lnTo>
                  <a:pt x="7999039" y="2133077"/>
                </a:lnTo>
                <a:lnTo>
                  <a:pt x="0" y="2133077"/>
                </a:lnTo>
                <a:lnTo>
                  <a:pt x="0" y="0"/>
                </a:lnTo>
                <a:close/>
              </a:path>
            </a:pathLst>
          </a:custGeom>
          <a:blipFill>
            <a:blip r:embed="rId7"/>
            <a:stretch>
              <a:fillRect/>
            </a:stretch>
          </a:blipFill>
        </p:spPr>
      </p:sp>
      <p:sp>
        <p:nvSpPr>
          <p:cNvPr id="7" name="Freeform 7"/>
          <p:cNvSpPr/>
          <p:nvPr/>
        </p:nvSpPr>
        <p:spPr>
          <a:xfrm>
            <a:off x="9620964" y="5576083"/>
            <a:ext cx="8318203" cy="1161760"/>
          </a:xfrm>
          <a:custGeom>
            <a:avLst/>
            <a:gdLst/>
            <a:ahLst/>
            <a:cxnLst/>
            <a:rect l="l" t="t" r="r" b="b"/>
            <a:pathLst>
              <a:path w="8318203" h="1161760">
                <a:moveTo>
                  <a:pt x="0" y="0"/>
                </a:moveTo>
                <a:lnTo>
                  <a:pt x="8318203" y="0"/>
                </a:lnTo>
                <a:lnTo>
                  <a:pt x="8318203" y="1161760"/>
                </a:lnTo>
                <a:lnTo>
                  <a:pt x="0" y="1161760"/>
                </a:lnTo>
                <a:lnTo>
                  <a:pt x="0" y="0"/>
                </a:lnTo>
                <a:close/>
              </a:path>
            </a:pathLst>
          </a:custGeom>
          <a:blipFill>
            <a:blip r:embed="rId8"/>
            <a:stretch>
              <a:fillRect/>
            </a:stretch>
          </a:blipFill>
        </p:spPr>
      </p:sp>
      <p:sp>
        <p:nvSpPr>
          <p:cNvPr id="8" name="Freeform 8"/>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rot="-2700000" flipH="1">
            <a:off x="6542724" y="28545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rot="-2700000" flipH="1">
            <a:off x="4460774" y="4941225"/>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rot="-2700000" flipH="1">
            <a:off x="3974772" y="7034002"/>
            <a:ext cx="1025170" cy="366498"/>
          </a:xfrm>
          <a:custGeom>
            <a:avLst/>
            <a:gdLst/>
            <a:ahLst/>
            <a:cxnLst/>
            <a:rect l="l" t="t" r="r" b="b"/>
            <a:pathLst>
              <a:path w="1025170" h="366498">
                <a:moveTo>
                  <a:pt x="1025170" y="0"/>
                </a:moveTo>
                <a:lnTo>
                  <a:pt x="0" y="0"/>
                </a:lnTo>
                <a:lnTo>
                  <a:pt x="0" y="366499"/>
                </a:lnTo>
                <a:lnTo>
                  <a:pt x="1025170" y="366499"/>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rot="7893788" flipH="1">
            <a:off x="5267263" y="7059698"/>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7893788" flipH="1">
            <a:off x="6050695" y="4928149"/>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rot="2543372">
            <a:off x="11049171" y="4641561"/>
            <a:ext cx="1025170" cy="366498"/>
          </a:xfrm>
          <a:custGeom>
            <a:avLst/>
            <a:gdLst/>
            <a:ahLst/>
            <a:cxnLst/>
            <a:rect l="l" t="t" r="r" b="b"/>
            <a:pathLst>
              <a:path w="1025170" h="366498">
                <a:moveTo>
                  <a:pt x="0" y="0"/>
                </a:moveTo>
                <a:lnTo>
                  <a:pt x="1025169" y="0"/>
                </a:lnTo>
                <a:lnTo>
                  <a:pt x="1025169" y="366498"/>
                </a:lnTo>
                <a:lnTo>
                  <a:pt x="0" y="3664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5" name="Group 15"/>
          <p:cNvGrpSpPr/>
          <p:nvPr/>
        </p:nvGrpSpPr>
        <p:grpSpPr>
          <a:xfrm>
            <a:off x="13643479" y="6454409"/>
            <a:ext cx="934638" cy="566867"/>
            <a:chOff x="0" y="0"/>
            <a:chExt cx="246160" cy="149298"/>
          </a:xfrm>
        </p:grpSpPr>
        <p:sp>
          <p:nvSpPr>
            <p:cNvPr id="16" name="Freeform 16"/>
            <p:cNvSpPr/>
            <p:nvPr/>
          </p:nvSpPr>
          <p:spPr>
            <a:xfrm>
              <a:off x="0" y="0"/>
              <a:ext cx="246160" cy="149298"/>
            </a:xfrm>
            <a:custGeom>
              <a:avLst/>
              <a:gdLst/>
              <a:ahLst/>
              <a:cxnLst/>
              <a:rect l="l" t="t" r="r" b="b"/>
              <a:pathLst>
                <a:path w="246160" h="149298">
                  <a:moveTo>
                    <a:pt x="74649" y="0"/>
                  </a:moveTo>
                  <a:lnTo>
                    <a:pt x="171511" y="0"/>
                  </a:lnTo>
                  <a:cubicBezTo>
                    <a:pt x="212738" y="0"/>
                    <a:pt x="246160" y="33422"/>
                    <a:pt x="246160" y="74649"/>
                  </a:cubicBezTo>
                  <a:lnTo>
                    <a:pt x="246160" y="74649"/>
                  </a:lnTo>
                  <a:cubicBezTo>
                    <a:pt x="246160" y="94447"/>
                    <a:pt x="238295" y="113435"/>
                    <a:pt x="224296" y="127434"/>
                  </a:cubicBezTo>
                  <a:cubicBezTo>
                    <a:pt x="210296" y="141433"/>
                    <a:pt x="191309" y="149298"/>
                    <a:pt x="171511" y="149298"/>
                  </a:cubicBezTo>
                  <a:lnTo>
                    <a:pt x="74649" y="149298"/>
                  </a:lnTo>
                  <a:cubicBezTo>
                    <a:pt x="54851" y="149298"/>
                    <a:pt x="35864" y="141433"/>
                    <a:pt x="21864" y="127434"/>
                  </a:cubicBezTo>
                  <a:cubicBezTo>
                    <a:pt x="7865" y="113435"/>
                    <a:pt x="0" y="94447"/>
                    <a:pt x="0" y="74649"/>
                  </a:cubicBezTo>
                  <a:lnTo>
                    <a:pt x="0" y="74649"/>
                  </a:lnTo>
                  <a:cubicBezTo>
                    <a:pt x="0" y="54851"/>
                    <a:pt x="7865" y="35864"/>
                    <a:pt x="21864" y="21864"/>
                  </a:cubicBezTo>
                  <a:cubicBezTo>
                    <a:pt x="35864" y="7865"/>
                    <a:pt x="54851" y="0"/>
                    <a:pt x="74649" y="0"/>
                  </a:cubicBezTo>
                  <a:close/>
                </a:path>
              </a:pathLst>
            </a:custGeom>
            <a:solidFill>
              <a:srgbClr val="00C4CC"/>
            </a:solidFill>
          </p:spPr>
          <p:txBody>
            <a:bodyPr anchor="ctr"/>
            <a:lstStyle/>
            <a:p>
              <a:pPr algn="ctr"/>
              <a:r>
                <a:rPr lang="es-419" dirty="0" smtClean="0"/>
                <a:t>REM</a:t>
              </a:r>
              <a:endParaRPr lang="es-419" dirty="0"/>
            </a:p>
          </p:txBody>
        </p:sp>
        <p:sp>
          <p:nvSpPr>
            <p:cNvPr id="17" name="TextBox 17"/>
            <p:cNvSpPr txBox="1"/>
            <p:nvPr/>
          </p:nvSpPr>
          <p:spPr>
            <a:xfrm>
              <a:off x="0" y="-28575"/>
              <a:ext cx="812800" cy="841375"/>
            </a:xfrm>
            <a:prstGeom prst="rect">
              <a:avLst/>
            </a:prstGeom>
          </p:spPr>
          <p:txBody>
            <a:bodyPr lIns="50800" tIns="50800" rIns="50800" bIns="5080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grandir Narrow Bold"/>
                  <a:ea typeface="+mn-ea"/>
                  <a:cs typeface="+mn-cs"/>
                </a:rPr>
                <a:t>REM</a:t>
              </a:r>
            </a:p>
          </p:txBody>
        </p:sp>
      </p:grpSp>
    </p:spTree>
    <p:extLst>
      <p:ext uri="{BB962C8B-B14F-4D97-AF65-F5344CB8AC3E}">
        <p14:creationId xmlns:p14="http://schemas.microsoft.com/office/powerpoint/2010/main" val="29571185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533916" y="555169"/>
            <a:ext cx="7153764" cy="861899"/>
          </a:xfrm>
          <a:custGeom>
            <a:avLst/>
            <a:gdLst/>
            <a:ahLst/>
            <a:cxnLst/>
            <a:rect l="l" t="t" r="r" b="b"/>
            <a:pathLst>
              <a:path w="7153764" h="861899">
                <a:moveTo>
                  <a:pt x="0" y="0"/>
                </a:moveTo>
                <a:lnTo>
                  <a:pt x="7153764" y="0"/>
                </a:lnTo>
                <a:lnTo>
                  <a:pt x="7153764" y="861900"/>
                </a:lnTo>
                <a:lnTo>
                  <a:pt x="0" y="861900"/>
                </a:lnTo>
                <a:lnTo>
                  <a:pt x="0" y="0"/>
                </a:lnTo>
                <a:close/>
              </a:path>
            </a:pathLst>
          </a:custGeom>
          <a:blipFill>
            <a:blip r:embed="rId3"/>
            <a:stretch>
              <a:fillRect/>
            </a:stretch>
          </a:blipFill>
        </p:spPr>
      </p:sp>
      <p:sp>
        <p:nvSpPr>
          <p:cNvPr id="3" name="Freeform 3"/>
          <p:cNvSpPr/>
          <p:nvPr/>
        </p:nvSpPr>
        <p:spPr>
          <a:xfrm>
            <a:off x="4481330" y="1814390"/>
            <a:ext cx="9298736" cy="892953"/>
          </a:xfrm>
          <a:custGeom>
            <a:avLst/>
            <a:gdLst/>
            <a:ahLst/>
            <a:cxnLst/>
            <a:rect l="l" t="t" r="r" b="b"/>
            <a:pathLst>
              <a:path w="9298736" h="892953">
                <a:moveTo>
                  <a:pt x="0" y="0"/>
                </a:moveTo>
                <a:lnTo>
                  <a:pt x="9298735" y="0"/>
                </a:lnTo>
                <a:lnTo>
                  <a:pt x="9298735" y="892954"/>
                </a:lnTo>
                <a:lnTo>
                  <a:pt x="0" y="892954"/>
                </a:lnTo>
                <a:lnTo>
                  <a:pt x="0" y="0"/>
                </a:lnTo>
                <a:close/>
              </a:path>
            </a:pathLst>
          </a:custGeom>
          <a:blipFill>
            <a:blip r:embed="rId4"/>
            <a:stretch>
              <a:fillRect/>
            </a:stretch>
          </a:blipFill>
        </p:spPr>
      </p:sp>
      <p:sp>
        <p:nvSpPr>
          <p:cNvPr id="4" name="Freeform 4"/>
          <p:cNvSpPr/>
          <p:nvPr/>
        </p:nvSpPr>
        <p:spPr>
          <a:xfrm>
            <a:off x="2253556" y="3300098"/>
            <a:ext cx="8619448" cy="1470207"/>
          </a:xfrm>
          <a:custGeom>
            <a:avLst/>
            <a:gdLst/>
            <a:ahLst/>
            <a:cxnLst/>
            <a:rect l="l" t="t" r="r" b="b"/>
            <a:pathLst>
              <a:path w="8619448" h="1470207">
                <a:moveTo>
                  <a:pt x="0" y="0"/>
                </a:moveTo>
                <a:lnTo>
                  <a:pt x="8619448" y="0"/>
                </a:lnTo>
                <a:lnTo>
                  <a:pt x="8619448" y="1470207"/>
                </a:lnTo>
                <a:lnTo>
                  <a:pt x="0" y="1470207"/>
                </a:lnTo>
                <a:lnTo>
                  <a:pt x="0" y="0"/>
                </a:lnTo>
                <a:close/>
              </a:path>
            </a:pathLst>
          </a:custGeom>
          <a:blipFill>
            <a:blip r:embed="rId5"/>
            <a:stretch>
              <a:fillRect/>
            </a:stretch>
          </a:blipFill>
        </p:spPr>
      </p:sp>
      <p:sp>
        <p:nvSpPr>
          <p:cNvPr id="5" name="Freeform 5"/>
          <p:cNvSpPr/>
          <p:nvPr/>
        </p:nvSpPr>
        <p:spPr>
          <a:xfrm>
            <a:off x="828074" y="5305722"/>
            <a:ext cx="8302624" cy="1702482"/>
          </a:xfrm>
          <a:custGeom>
            <a:avLst/>
            <a:gdLst/>
            <a:ahLst/>
            <a:cxnLst/>
            <a:rect l="l" t="t" r="r" b="b"/>
            <a:pathLst>
              <a:path w="8302624" h="1702482">
                <a:moveTo>
                  <a:pt x="0" y="0"/>
                </a:moveTo>
                <a:lnTo>
                  <a:pt x="8302624" y="0"/>
                </a:lnTo>
                <a:lnTo>
                  <a:pt x="8302624" y="1702482"/>
                </a:lnTo>
                <a:lnTo>
                  <a:pt x="0" y="1702482"/>
                </a:lnTo>
                <a:lnTo>
                  <a:pt x="0" y="0"/>
                </a:lnTo>
                <a:close/>
              </a:path>
            </a:pathLst>
          </a:custGeom>
          <a:blipFill>
            <a:blip r:embed="rId6"/>
            <a:stretch>
              <a:fillRect/>
            </a:stretch>
          </a:blipFill>
        </p:spPr>
      </p:sp>
      <p:sp>
        <p:nvSpPr>
          <p:cNvPr id="6" name="Freeform 6"/>
          <p:cNvSpPr/>
          <p:nvPr/>
        </p:nvSpPr>
        <p:spPr>
          <a:xfrm>
            <a:off x="481810" y="7541604"/>
            <a:ext cx="7999039" cy="2133077"/>
          </a:xfrm>
          <a:custGeom>
            <a:avLst/>
            <a:gdLst/>
            <a:ahLst/>
            <a:cxnLst/>
            <a:rect l="l" t="t" r="r" b="b"/>
            <a:pathLst>
              <a:path w="7999039" h="2133077">
                <a:moveTo>
                  <a:pt x="0" y="0"/>
                </a:moveTo>
                <a:lnTo>
                  <a:pt x="7999039" y="0"/>
                </a:lnTo>
                <a:lnTo>
                  <a:pt x="7999039" y="2133077"/>
                </a:lnTo>
                <a:lnTo>
                  <a:pt x="0" y="2133077"/>
                </a:lnTo>
                <a:lnTo>
                  <a:pt x="0" y="0"/>
                </a:lnTo>
                <a:close/>
              </a:path>
            </a:pathLst>
          </a:custGeom>
          <a:blipFill>
            <a:blip r:embed="rId7"/>
            <a:stretch>
              <a:fillRect/>
            </a:stretch>
          </a:blipFill>
        </p:spPr>
      </p:sp>
      <p:sp>
        <p:nvSpPr>
          <p:cNvPr id="7" name="Freeform 7"/>
          <p:cNvSpPr/>
          <p:nvPr/>
        </p:nvSpPr>
        <p:spPr>
          <a:xfrm>
            <a:off x="9620964" y="5576083"/>
            <a:ext cx="8318203" cy="1161760"/>
          </a:xfrm>
          <a:custGeom>
            <a:avLst/>
            <a:gdLst/>
            <a:ahLst/>
            <a:cxnLst/>
            <a:rect l="l" t="t" r="r" b="b"/>
            <a:pathLst>
              <a:path w="8318203" h="1161760">
                <a:moveTo>
                  <a:pt x="0" y="0"/>
                </a:moveTo>
                <a:lnTo>
                  <a:pt x="8318203" y="0"/>
                </a:lnTo>
                <a:lnTo>
                  <a:pt x="8318203" y="1161760"/>
                </a:lnTo>
                <a:lnTo>
                  <a:pt x="0" y="1161760"/>
                </a:lnTo>
                <a:lnTo>
                  <a:pt x="0" y="0"/>
                </a:lnTo>
                <a:close/>
              </a:path>
            </a:pathLst>
          </a:custGeom>
          <a:blipFill>
            <a:blip r:embed="rId8"/>
            <a:stretch>
              <a:fillRect/>
            </a:stretch>
          </a:blipFill>
        </p:spPr>
      </p:sp>
      <p:sp>
        <p:nvSpPr>
          <p:cNvPr id="8" name="Freeform 8"/>
          <p:cNvSpPr/>
          <p:nvPr/>
        </p:nvSpPr>
        <p:spPr>
          <a:xfrm rot="-2700000" flipH="1">
            <a:off x="9280492" y="1028781"/>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rot="-2700000" flipH="1">
            <a:off x="6542724" y="2854540"/>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rot="-2700000" flipH="1">
            <a:off x="4460774" y="4941225"/>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rot="-2700000" flipH="1">
            <a:off x="3974772" y="7034002"/>
            <a:ext cx="1025170" cy="366498"/>
          </a:xfrm>
          <a:custGeom>
            <a:avLst/>
            <a:gdLst/>
            <a:ahLst/>
            <a:cxnLst/>
            <a:rect l="l" t="t" r="r" b="b"/>
            <a:pathLst>
              <a:path w="1025170" h="366498">
                <a:moveTo>
                  <a:pt x="1025170" y="0"/>
                </a:moveTo>
                <a:lnTo>
                  <a:pt x="0" y="0"/>
                </a:lnTo>
                <a:lnTo>
                  <a:pt x="0" y="366499"/>
                </a:lnTo>
                <a:lnTo>
                  <a:pt x="1025170" y="366499"/>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2" name="Freeform 12"/>
          <p:cNvSpPr/>
          <p:nvPr/>
        </p:nvSpPr>
        <p:spPr>
          <a:xfrm rot="7893788" flipH="1">
            <a:off x="5267263" y="7059698"/>
            <a:ext cx="1025170" cy="366498"/>
          </a:xfrm>
          <a:custGeom>
            <a:avLst/>
            <a:gdLst/>
            <a:ahLst/>
            <a:cxnLst/>
            <a:rect l="l" t="t" r="r" b="b"/>
            <a:pathLst>
              <a:path w="1025170" h="366498">
                <a:moveTo>
                  <a:pt x="1025169" y="0"/>
                </a:moveTo>
                <a:lnTo>
                  <a:pt x="0" y="0"/>
                </a:lnTo>
                <a:lnTo>
                  <a:pt x="0" y="366498"/>
                </a:lnTo>
                <a:lnTo>
                  <a:pt x="1025169" y="366498"/>
                </a:lnTo>
                <a:lnTo>
                  <a:pt x="1025169"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rot="7893788" flipH="1">
            <a:off x="6050695" y="4928149"/>
            <a:ext cx="1025170" cy="366498"/>
          </a:xfrm>
          <a:custGeom>
            <a:avLst/>
            <a:gdLst/>
            <a:ahLst/>
            <a:cxnLst/>
            <a:rect l="l" t="t" r="r" b="b"/>
            <a:pathLst>
              <a:path w="1025170" h="366498">
                <a:moveTo>
                  <a:pt x="1025170" y="0"/>
                </a:moveTo>
                <a:lnTo>
                  <a:pt x="0" y="0"/>
                </a:lnTo>
                <a:lnTo>
                  <a:pt x="0" y="366498"/>
                </a:lnTo>
                <a:lnTo>
                  <a:pt x="1025170" y="366498"/>
                </a:lnTo>
                <a:lnTo>
                  <a:pt x="102517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rot="2543372">
            <a:off x="11049171" y="4641561"/>
            <a:ext cx="1025170" cy="366498"/>
          </a:xfrm>
          <a:custGeom>
            <a:avLst/>
            <a:gdLst/>
            <a:ahLst/>
            <a:cxnLst/>
            <a:rect l="l" t="t" r="r" b="b"/>
            <a:pathLst>
              <a:path w="1025170" h="366498">
                <a:moveTo>
                  <a:pt x="0" y="0"/>
                </a:moveTo>
                <a:lnTo>
                  <a:pt x="1025169" y="0"/>
                </a:lnTo>
                <a:lnTo>
                  <a:pt x="1025169" y="366498"/>
                </a:lnTo>
                <a:lnTo>
                  <a:pt x="0" y="3664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5" name="Freeform 15"/>
          <p:cNvSpPr/>
          <p:nvPr/>
        </p:nvSpPr>
        <p:spPr>
          <a:xfrm rot="-7896074">
            <a:off x="10249878" y="5092025"/>
            <a:ext cx="1025170" cy="366498"/>
          </a:xfrm>
          <a:custGeom>
            <a:avLst/>
            <a:gdLst/>
            <a:ahLst/>
            <a:cxnLst/>
            <a:rect l="l" t="t" r="r" b="b"/>
            <a:pathLst>
              <a:path w="1025170" h="366498">
                <a:moveTo>
                  <a:pt x="0" y="0"/>
                </a:moveTo>
                <a:lnTo>
                  <a:pt x="1025170" y="0"/>
                </a:lnTo>
                <a:lnTo>
                  <a:pt x="1025170" y="366498"/>
                </a:lnTo>
                <a:lnTo>
                  <a:pt x="0" y="3664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grpSp>
        <p:nvGrpSpPr>
          <p:cNvPr id="16" name="Group 16"/>
          <p:cNvGrpSpPr/>
          <p:nvPr/>
        </p:nvGrpSpPr>
        <p:grpSpPr>
          <a:xfrm>
            <a:off x="10591800" y="8427316"/>
            <a:ext cx="6359264" cy="1247365"/>
            <a:chOff x="0" y="-47625"/>
            <a:chExt cx="1674868" cy="328524"/>
          </a:xfrm>
        </p:grpSpPr>
        <p:sp>
          <p:nvSpPr>
            <p:cNvPr id="17" name="Freeform 17"/>
            <p:cNvSpPr/>
            <p:nvPr/>
          </p:nvSpPr>
          <p:spPr>
            <a:xfrm>
              <a:off x="0" y="0"/>
              <a:ext cx="1674868" cy="237398"/>
            </a:xfrm>
            <a:custGeom>
              <a:avLst/>
              <a:gdLst/>
              <a:ahLst/>
              <a:cxnLst/>
              <a:rect l="l" t="t" r="r" b="b"/>
              <a:pathLst>
                <a:path w="1674868" h="237398">
                  <a:moveTo>
                    <a:pt x="30436" y="0"/>
                  </a:moveTo>
                  <a:lnTo>
                    <a:pt x="1644432" y="0"/>
                  </a:lnTo>
                  <a:cubicBezTo>
                    <a:pt x="1661241" y="0"/>
                    <a:pt x="1674868" y="13626"/>
                    <a:pt x="1674868" y="30436"/>
                  </a:cubicBezTo>
                  <a:lnTo>
                    <a:pt x="1674868" y="206963"/>
                  </a:lnTo>
                  <a:cubicBezTo>
                    <a:pt x="1674868" y="215035"/>
                    <a:pt x="1671661" y="222776"/>
                    <a:pt x="1665954" y="228484"/>
                  </a:cubicBezTo>
                  <a:cubicBezTo>
                    <a:pt x="1660246" y="234192"/>
                    <a:pt x="1652504" y="237398"/>
                    <a:pt x="1644432" y="237398"/>
                  </a:cubicBezTo>
                  <a:lnTo>
                    <a:pt x="30436" y="237398"/>
                  </a:lnTo>
                  <a:cubicBezTo>
                    <a:pt x="22364" y="237398"/>
                    <a:pt x="14622" y="234192"/>
                    <a:pt x="8914" y="228484"/>
                  </a:cubicBezTo>
                  <a:cubicBezTo>
                    <a:pt x="3207" y="222776"/>
                    <a:pt x="0" y="215035"/>
                    <a:pt x="0" y="206963"/>
                  </a:cubicBezTo>
                  <a:lnTo>
                    <a:pt x="0" y="30436"/>
                  </a:lnTo>
                  <a:cubicBezTo>
                    <a:pt x="0" y="22364"/>
                    <a:pt x="3207" y="14622"/>
                    <a:pt x="8914" y="8914"/>
                  </a:cubicBezTo>
                  <a:cubicBezTo>
                    <a:pt x="14622" y="3207"/>
                    <a:pt x="22364" y="0"/>
                    <a:pt x="30436" y="0"/>
                  </a:cubicBezTo>
                  <a:close/>
                </a:path>
              </a:pathLst>
            </a:custGeom>
            <a:solidFill>
              <a:srgbClr val="FFB923"/>
            </a:solidFill>
          </p:spPr>
        </p:sp>
        <p:sp>
          <p:nvSpPr>
            <p:cNvPr id="18" name="TextBox 18"/>
            <p:cNvSpPr txBox="1"/>
            <p:nvPr/>
          </p:nvSpPr>
          <p:spPr>
            <a:xfrm>
              <a:off x="0" y="-47625"/>
              <a:ext cx="1603257" cy="328524"/>
            </a:xfrm>
            <a:prstGeom prst="rect">
              <a:avLst/>
            </a:prstGeom>
          </p:spPr>
          <p:txBody>
            <a:bodyPr lIns="50800" tIns="50800" rIns="50800" bIns="50800" rtlCol="0" anchor="ct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grandir Narrow Bold"/>
                  <a:ea typeface="+mn-ea"/>
                  <a:cs typeface="+mn-cs"/>
                </a:rPr>
                <a:t>5 a 6 </a:t>
              </a:r>
              <a:r>
                <a:rPr kumimoji="0" lang="en-US" sz="3600" b="0" i="0" u="none" strike="noStrike" kern="1200" cap="none" spc="0" normalizeH="0" baseline="0" noProof="0" dirty="0" err="1">
                  <a:ln>
                    <a:noFill/>
                  </a:ln>
                  <a:solidFill>
                    <a:srgbClr val="000000"/>
                  </a:solidFill>
                  <a:effectLst/>
                  <a:uLnTx/>
                  <a:uFillTx/>
                  <a:latin typeface="Agrandir Narrow Bold"/>
                  <a:ea typeface="+mn-ea"/>
                  <a:cs typeface="+mn-cs"/>
                </a:rPr>
                <a:t>ciclos</a:t>
              </a:r>
              <a:r>
                <a:rPr kumimoji="0" lang="en-US" sz="3600" b="0" i="0" u="none" strike="noStrike" kern="1200" cap="none" spc="0" normalizeH="0" baseline="0" noProof="0" dirty="0">
                  <a:ln>
                    <a:noFill/>
                  </a:ln>
                  <a:solidFill>
                    <a:srgbClr val="000000"/>
                  </a:solidFill>
                  <a:effectLst/>
                  <a:uLnTx/>
                  <a:uFillTx/>
                  <a:latin typeface="Agrandir Narrow Bold"/>
                  <a:ea typeface="+mn-ea"/>
                  <a:cs typeface="+mn-cs"/>
                </a:rPr>
                <a:t> </a:t>
              </a:r>
              <a:r>
                <a:rPr kumimoji="0" lang="en-US" sz="3600" b="0" i="0" u="none" strike="noStrike" kern="1200" cap="none" spc="0" normalizeH="0" baseline="0" noProof="0" dirty="0" err="1">
                  <a:ln>
                    <a:noFill/>
                  </a:ln>
                  <a:solidFill>
                    <a:srgbClr val="000000"/>
                  </a:solidFill>
                  <a:effectLst/>
                  <a:uLnTx/>
                  <a:uFillTx/>
                  <a:latin typeface="Agrandir Narrow Bold"/>
                  <a:ea typeface="+mn-ea"/>
                  <a:cs typeface="+mn-cs"/>
                </a:rPr>
                <a:t>por</a:t>
              </a:r>
              <a:r>
                <a:rPr kumimoji="0" lang="en-US" sz="3600" b="0" i="0" u="none" strike="noStrike" kern="1200" cap="none" spc="0" normalizeH="0" baseline="0" noProof="0" dirty="0">
                  <a:ln>
                    <a:noFill/>
                  </a:ln>
                  <a:solidFill>
                    <a:srgbClr val="000000"/>
                  </a:solidFill>
                  <a:effectLst/>
                  <a:uLnTx/>
                  <a:uFillTx/>
                  <a:latin typeface="Agrandir Narrow Bold"/>
                  <a:ea typeface="+mn-ea"/>
                  <a:cs typeface="+mn-cs"/>
                </a:rPr>
                <a:t> </a:t>
              </a:r>
              <a:r>
                <a:rPr kumimoji="0" lang="en-US" sz="3600" b="0" i="0" u="none" strike="noStrike" kern="1200" cap="none" spc="0" normalizeH="0" baseline="0" noProof="0" dirty="0" err="1">
                  <a:ln>
                    <a:noFill/>
                  </a:ln>
                  <a:solidFill>
                    <a:srgbClr val="000000"/>
                  </a:solidFill>
                  <a:effectLst/>
                  <a:uLnTx/>
                  <a:uFillTx/>
                  <a:latin typeface="Agrandir Narrow Bold"/>
                  <a:ea typeface="+mn-ea"/>
                  <a:cs typeface="+mn-cs"/>
                </a:rPr>
                <a:t>noche</a:t>
              </a:r>
              <a:endParaRPr kumimoji="0" lang="en-US" sz="3600" b="0" i="0" u="none" strike="noStrike" kern="1200" cap="none" spc="0" normalizeH="0" baseline="0" noProof="0" dirty="0">
                <a:ln>
                  <a:noFill/>
                </a:ln>
                <a:solidFill>
                  <a:srgbClr val="000000"/>
                </a:solidFill>
                <a:effectLst/>
                <a:uLnTx/>
                <a:uFillTx/>
                <a:latin typeface="Agrandir Narrow Bold"/>
                <a:ea typeface="+mn-ea"/>
                <a:cs typeface="+mn-cs"/>
              </a:endParaRPr>
            </a:p>
          </p:txBody>
        </p:sp>
      </p:grpSp>
    </p:spTree>
    <p:extLst>
      <p:ext uri="{BB962C8B-B14F-4D97-AF65-F5344CB8AC3E}">
        <p14:creationId xmlns:p14="http://schemas.microsoft.com/office/powerpoint/2010/main" val="11034815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493371" y="2897375"/>
            <a:ext cx="11301259" cy="4492250"/>
          </a:xfrm>
          <a:custGeom>
            <a:avLst/>
            <a:gdLst/>
            <a:ahLst/>
            <a:cxnLst/>
            <a:rect l="l" t="t" r="r" b="b"/>
            <a:pathLst>
              <a:path w="11301259" h="4492250">
                <a:moveTo>
                  <a:pt x="0" y="0"/>
                </a:moveTo>
                <a:lnTo>
                  <a:pt x="11301258" y="0"/>
                </a:lnTo>
                <a:lnTo>
                  <a:pt x="11301258" y="4492250"/>
                </a:lnTo>
                <a:lnTo>
                  <a:pt x="0" y="4492250"/>
                </a:lnTo>
                <a:lnTo>
                  <a:pt x="0" y="0"/>
                </a:lnTo>
                <a:close/>
              </a:path>
            </a:pathLst>
          </a:custGeom>
          <a:blipFill>
            <a:blip r:embed="rId3"/>
            <a:stretch>
              <a:fillRect/>
            </a:stretch>
          </a:blipFill>
        </p:spPr>
      </p:sp>
      <p:sp>
        <p:nvSpPr>
          <p:cNvPr id="3" name="TextBox 3"/>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a:t>
            </a:r>
            <a:r>
              <a:rPr kumimoji="0" lang="en-US" sz="7200" b="0" i="0" u="none" strike="noStrike" kern="1200" cap="none" spc="0" normalizeH="0" baseline="0" noProof="0">
                <a:ln>
                  <a:noFill/>
                </a:ln>
                <a:solidFill>
                  <a:srgbClr val="737373"/>
                </a:solidFill>
                <a:effectLst/>
                <a:uLnTx/>
                <a:uFillTx/>
                <a:latin typeface="Agrandir Narrow Bold"/>
                <a:ea typeface="+mn-ea"/>
                <a:cs typeface="+mn-cs"/>
              </a:rPr>
              <a:t>GALVÁNICA DE LA PIEL</a:t>
            </a:r>
          </a:p>
        </p:txBody>
      </p:sp>
      <p:sp>
        <p:nvSpPr>
          <p:cNvPr id="4" name="TextBox 4"/>
          <p:cNvSpPr txBox="1"/>
          <p:nvPr/>
        </p:nvSpPr>
        <p:spPr>
          <a:xfrm>
            <a:off x="4514192" y="7865875"/>
            <a:ext cx="9259615" cy="1275715"/>
          </a:xfrm>
          <a:prstGeom prst="rect">
            <a:avLst/>
          </a:prstGeom>
        </p:spPr>
        <p:txBody>
          <a:bodyPr lIns="0" tIns="0" rIns="0" bIns="0" rtlCol="0" anchor="t">
            <a:spAutoFit/>
          </a:bodyPr>
          <a:lstStyle/>
          <a:p>
            <a:pPr marL="0" marR="0" lvl="0" indent="0" algn="ctr" defTabSz="4572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Agrandir Narrow Medium"/>
                <a:ea typeface="+mn-ea"/>
                <a:cs typeface="+mn-cs"/>
              </a:rPr>
              <a:t>Cuanta oposición presenta un circuito a una corriente cuando se aplica una </a:t>
            </a:r>
            <a:r>
              <a:rPr kumimoji="0" lang="en-US" sz="3399" b="0" i="0" u="none" strike="noStrike" kern="1200" cap="none" spc="0" normalizeH="0" baseline="0" noProof="0">
                <a:ln>
                  <a:noFill/>
                </a:ln>
                <a:solidFill>
                  <a:srgbClr val="FFFFFF"/>
                </a:solidFill>
                <a:effectLst/>
                <a:uLnTx/>
                <a:uFillTx/>
                <a:latin typeface="Agrandir Narrow Medium"/>
                <a:ea typeface="+mn-ea"/>
                <a:cs typeface="+mn-cs"/>
                <a:hlinkClick r:id="rId4" tooltip="https://es.wikipedia.org/wiki/Tensi%C3%B3n_(electricidad)"/>
              </a:rPr>
              <a:t>tensión</a:t>
            </a:r>
            <a:r>
              <a:rPr kumimoji="0" lang="en-US" sz="3399" b="0" i="0" u="none" strike="noStrike" kern="1200" cap="none" spc="0" normalizeH="0" baseline="0" noProof="0">
                <a:ln>
                  <a:noFill/>
                </a:ln>
                <a:solidFill>
                  <a:srgbClr val="FFFFFF"/>
                </a:solidFill>
                <a:effectLst/>
                <a:uLnTx/>
                <a:uFillTx/>
                <a:latin typeface="Agrandir Narrow Medium"/>
                <a:ea typeface="+mn-ea"/>
                <a:cs typeface="+mn-cs"/>
              </a:rPr>
              <a:t>.</a:t>
            </a:r>
          </a:p>
        </p:txBody>
      </p:sp>
    </p:spTree>
    <p:extLst>
      <p:ext uri="{BB962C8B-B14F-4D97-AF65-F5344CB8AC3E}">
        <p14:creationId xmlns:p14="http://schemas.microsoft.com/office/powerpoint/2010/main" val="1694854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276416" y="3175191"/>
            <a:ext cx="11735168" cy="4708938"/>
          </a:xfrm>
          <a:custGeom>
            <a:avLst/>
            <a:gdLst/>
            <a:ahLst/>
            <a:cxnLst/>
            <a:rect l="l" t="t" r="r" b="b"/>
            <a:pathLst>
              <a:path w="11735168" h="4708938">
                <a:moveTo>
                  <a:pt x="0" y="0"/>
                </a:moveTo>
                <a:lnTo>
                  <a:pt x="11735168" y="0"/>
                </a:lnTo>
                <a:lnTo>
                  <a:pt x="11735168" y="4708938"/>
                </a:lnTo>
                <a:lnTo>
                  <a:pt x="0" y="4708938"/>
                </a:lnTo>
                <a:lnTo>
                  <a:pt x="0" y="0"/>
                </a:lnTo>
                <a:close/>
              </a:path>
            </a:pathLst>
          </a:custGeom>
          <a:blipFill>
            <a:blip r:embed="rId3"/>
            <a:stretch>
              <a:fillRect/>
            </a:stretch>
          </a:blipFill>
        </p:spPr>
      </p:sp>
      <p:sp>
        <p:nvSpPr>
          <p:cNvPr id="3" name="TextBox 3"/>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HIPNOGRAMA</a:t>
            </a:r>
          </a:p>
        </p:txBody>
      </p:sp>
      <p:sp>
        <p:nvSpPr>
          <p:cNvPr id="4" name="TextBox 4"/>
          <p:cNvSpPr txBox="1"/>
          <p:nvPr/>
        </p:nvSpPr>
        <p:spPr>
          <a:xfrm>
            <a:off x="2743794" y="8477250"/>
            <a:ext cx="12800412" cy="89535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ÉPOCA = 30s</a:t>
            </a:r>
          </a:p>
        </p:txBody>
      </p:sp>
    </p:spTree>
    <p:extLst>
      <p:ext uri="{BB962C8B-B14F-4D97-AF65-F5344CB8AC3E}">
        <p14:creationId xmlns:p14="http://schemas.microsoft.com/office/powerpoint/2010/main" val="137505098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276416" y="3175191"/>
            <a:ext cx="11735168" cy="4708938"/>
          </a:xfrm>
          <a:custGeom>
            <a:avLst/>
            <a:gdLst/>
            <a:ahLst/>
            <a:cxnLst/>
            <a:rect l="l" t="t" r="r" b="b"/>
            <a:pathLst>
              <a:path w="11735168" h="4708938">
                <a:moveTo>
                  <a:pt x="0" y="0"/>
                </a:moveTo>
                <a:lnTo>
                  <a:pt x="11735168" y="0"/>
                </a:lnTo>
                <a:lnTo>
                  <a:pt x="11735168" y="4708938"/>
                </a:lnTo>
                <a:lnTo>
                  <a:pt x="0" y="4708938"/>
                </a:lnTo>
                <a:lnTo>
                  <a:pt x="0" y="0"/>
                </a:lnTo>
                <a:close/>
              </a:path>
            </a:pathLst>
          </a:custGeom>
          <a:blipFill>
            <a:blip r:embed="rId3"/>
            <a:stretch>
              <a:fillRect/>
            </a:stretch>
          </a:blipFill>
        </p:spPr>
      </p:sp>
      <p:sp>
        <p:nvSpPr>
          <p:cNvPr id="3" name="TextBox 3"/>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HIPNOGRAMA</a:t>
            </a:r>
          </a:p>
        </p:txBody>
      </p:sp>
      <p:sp>
        <p:nvSpPr>
          <p:cNvPr id="4" name="AutoShape 4"/>
          <p:cNvSpPr/>
          <p:nvPr/>
        </p:nvSpPr>
        <p:spPr>
          <a:xfrm>
            <a:off x="9182100" y="3465157"/>
            <a:ext cx="0" cy="4129006"/>
          </a:xfrm>
          <a:prstGeom prst="line">
            <a:avLst/>
          </a:prstGeom>
          <a:ln w="76200" cap="flat">
            <a:solidFill>
              <a:srgbClr val="FFB923"/>
            </a:solidFill>
            <a:prstDash val="sysDash"/>
            <a:headEnd type="none" w="sm" len="sm"/>
            <a:tailEnd type="none" w="sm" len="sm"/>
          </a:ln>
        </p:spPr>
      </p:sp>
    </p:spTree>
    <p:extLst>
      <p:ext uri="{BB962C8B-B14F-4D97-AF65-F5344CB8AC3E}">
        <p14:creationId xmlns:p14="http://schemas.microsoft.com/office/powerpoint/2010/main" val="32733413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276416" y="3175191"/>
            <a:ext cx="11735168" cy="4708938"/>
          </a:xfrm>
          <a:custGeom>
            <a:avLst/>
            <a:gdLst/>
            <a:ahLst/>
            <a:cxnLst/>
            <a:rect l="l" t="t" r="r" b="b"/>
            <a:pathLst>
              <a:path w="11735168" h="4708938">
                <a:moveTo>
                  <a:pt x="0" y="0"/>
                </a:moveTo>
                <a:lnTo>
                  <a:pt x="11735168" y="0"/>
                </a:lnTo>
                <a:lnTo>
                  <a:pt x="11735168" y="4708938"/>
                </a:lnTo>
                <a:lnTo>
                  <a:pt x="0" y="4708938"/>
                </a:lnTo>
                <a:lnTo>
                  <a:pt x="0" y="0"/>
                </a:lnTo>
                <a:close/>
              </a:path>
            </a:pathLst>
          </a:custGeom>
          <a:blipFill>
            <a:blip r:embed="rId3"/>
            <a:stretch>
              <a:fillRect/>
            </a:stretch>
          </a:blipFill>
        </p:spPr>
      </p:sp>
      <p:sp>
        <p:nvSpPr>
          <p:cNvPr id="3" name="AutoShape 3"/>
          <p:cNvSpPr/>
          <p:nvPr/>
        </p:nvSpPr>
        <p:spPr>
          <a:xfrm>
            <a:off x="9182100" y="3465157"/>
            <a:ext cx="0" cy="4129006"/>
          </a:xfrm>
          <a:prstGeom prst="line">
            <a:avLst/>
          </a:prstGeom>
          <a:ln w="76200" cap="flat">
            <a:solidFill>
              <a:srgbClr val="FFB923"/>
            </a:solidFill>
            <a:prstDash val="sysDash"/>
            <a:headEnd type="none" w="sm" len="sm"/>
            <a:tailEnd type="none" w="sm" len="sm"/>
          </a:ln>
        </p:spPr>
      </p:sp>
      <p:grpSp>
        <p:nvGrpSpPr>
          <p:cNvPr id="4" name="Group 4"/>
          <p:cNvGrpSpPr/>
          <p:nvPr/>
        </p:nvGrpSpPr>
        <p:grpSpPr>
          <a:xfrm>
            <a:off x="5476783" y="5324355"/>
            <a:ext cx="3705317" cy="1543050"/>
            <a:chOff x="0" y="0"/>
            <a:chExt cx="1951772" cy="812800"/>
          </a:xfrm>
        </p:grpSpPr>
        <p:sp>
          <p:nvSpPr>
            <p:cNvPr id="5" name="Freeform 5"/>
            <p:cNvSpPr/>
            <p:nvPr/>
          </p:nvSpPr>
          <p:spPr>
            <a:xfrm>
              <a:off x="0" y="0"/>
              <a:ext cx="1951772" cy="812800"/>
            </a:xfrm>
            <a:custGeom>
              <a:avLst/>
              <a:gdLst/>
              <a:ahLst/>
              <a:cxnLst/>
              <a:rect l="l" t="t" r="r" b="b"/>
              <a:pathLst>
                <a:path w="1951772" h="812800">
                  <a:moveTo>
                    <a:pt x="975886" y="0"/>
                  </a:moveTo>
                  <a:cubicBezTo>
                    <a:pt x="436919" y="0"/>
                    <a:pt x="0" y="181951"/>
                    <a:pt x="0" y="406400"/>
                  </a:cubicBezTo>
                  <a:cubicBezTo>
                    <a:pt x="0" y="630849"/>
                    <a:pt x="436919" y="812800"/>
                    <a:pt x="975886" y="812800"/>
                  </a:cubicBezTo>
                  <a:cubicBezTo>
                    <a:pt x="1514853" y="812800"/>
                    <a:pt x="1951772" y="630849"/>
                    <a:pt x="1951772" y="406400"/>
                  </a:cubicBezTo>
                  <a:cubicBezTo>
                    <a:pt x="1951772" y="181951"/>
                    <a:pt x="1514853" y="0"/>
                    <a:pt x="975886" y="0"/>
                  </a:cubicBezTo>
                  <a:close/>
                </a:path>
              </a:pathLst>
            </a:custGeom>
            <a:solidFill>
              <a:srgbClr val="00C4CC">
                <a:alpha val="40000"/>
              </a:srgbClr>
            </a:solidFill>
          </p:spPr>
        </p:sp>
        <p:sp>
          <p:nvSpPr>
            <p:cNvPr id="6" name="TextBox 6"/>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7"/>
          <p:cNvGrpSpPr/>
          <p:nvPr/>
        </p:nvGrpSpPr>
        <p:grpSpPr>
          <a:xfrm>
            <a:off x="9577846" y="3600450"/>
            <a:ext cx="3705317" cy="1543050"/>
            <a:chOff x="0" y="0"/>
            <a:chExt cx="1951772" cy="812800"/>
          </a:xfrm>
        </p:grpSpPr>
        <p:sp>
          <p:nvSpPr>
            <p:cNvPr id="8" name="Freeform 8"/>
            <p:cNvSpPr/>
            <p:nvPr/>
          </p:nvSpPr>
          <p:spPr>
            <a:xfrm>
              <a:off x="0" y="0"/>
              <a:ext cx="1951772" cy="812800"/>
            </a:xfrm>
            <a:custGeom>
              <a:avLst/>
              <a:gdLst/>
              <a:ahLst/>
              <a:cxnLst/>
              <a:rect l="l" t="t" r="r" b="b"/>
              <a:pathLst>
                <a:path w="1951772" h="812800">
                  <a:moveTo>
                    <a:pt x="975886" y="0"/>
                  </a:moveTo>
                  <a:cubicBezTo>
                    <a:pt x="436919" y="0"/>
                    <a:pt x="0" y="181951"/>
                    <a:pt x="0" y="406400"/>
                  </a:cubicBezTo>
                  <a:cubicBezTo>
                    <a:pt x="0" y="630849"/>
                    <a:pt x="436919" y="812800"/>
                    <a:pt x="975886" y="812800"/>
                  </a:cubicBezTo>
                  <a:cubicBezTo>
                    <a:pt x="1514853" y="812800"/>
                    <a:pt x="1951772" y="630849"/>
                    <a:pt x="1951772" y="406400"/>
                  </a:cubicBezTo>
                  <a:cubicBezTo>
                    <a:pt x="1951772" y="181951"/>
                    <a:pt x="1514853" y="0"/>
                    <a:pt x="975886" y="0"/>
                  </a:cubicBezTo>
                  <a:close/>
                </a:path>
              </a:pathLst>
            </a:custGeom>
            <a:solidFill>
              <a:srgbClr val="45ABFF">
                <a:alpha val="40000"/>
              </a:srgbClr>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0" name="Freeform 10"/>
          <p:cNvSpPr/>
          <p:nvPr/>
        </p:nvSpPr>
        <p:spPr>
          <a:xfrm rot="-5400000">
            <a:off x="6260369" y="5766444"/>
            <a:ext cx="632869" cy="4406051"/>
          </a:xfrm>
          <a:custGeom>
            <a:avLst/>
            <a:gdLst/>
            <a:ahLst/>
            <a:cxnLst/>
            <a:rect l="l" t="t" r="r" b="b"/>
            <a:pathLst>
              <a:path w="632869" h="4406051">
                <a:moveTo>
                  <a:pt x="0" y="0"/>
                </a:moveTo>
                <a:lnTo>
                  <a:pt x="632869" y="0"/>
                </a:lnTo>
                <a:lnTo>
                  <a:pt x="632869" y="4406051"/>
                </a:lnTo>
                <a:lnTo>
                  <a:pt x="0" y="440605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TextBox 11"/>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HIPNOGRAMA</a:t>
            </a:r>
          </a:p>
        </p:txBody>
      </p:sp>
      <p:sp>
        <p:nvSpPr>
          <p:cNvPr id="12" name="TextBox 12"/>
          <p:cNvSpPr txBox="1"/>
          <p:nvPr/>
        </p:nvSpPr>
        <p:spPr>
          <a:xfrm>
            <a:off x="3252047" y="6275069"/>
            <a:ext cx="3727529" cy="89535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2E9A9F"/>
                </a:solidFill>
                <a:effectLst/>
                <a:uLnTx/>
                <a:uFillTx/>
                <a:latin typeface="Agrandir Narrow Bold"/>
                <a:ea typeface="+mn-ea"/>
                <a:cs typeface="+mn-cs"/>
              </a:rPr>
              <a:t>SOL</a:t>
            </a:r>
          </a:p>
        </p:txBody>
      </p:sp>
      <p:sp>
        <p:nvSpPr>
          <p:cNvPr id="13" name="TextBox 13"/>
          <p:cNvSpPr txBox="1"/>
          <p:nvPr/>
        </p:nvSpPr>
        <p:spPr>
          <a:xfrm>
            <a:off x="12330678" y="3924723"/>
            <a:ext cx="3727529" cy="895350"/>
          </a:xfrm>
          <a:prstGeom prst="rect">
            <a:avLst/>
          </a:prstGeom>
        </p:spPr>
        <p:txBody>
          <a:bodyPr lIns="0" tIns="0" rIns="0" bIns="0" rtlCol="0" anchor="t">
            <a:spAutoFit/>
          </a:bodyPr>
          <a:lstStyle/>
          <a:p>
            <a:pPr marL="0" marR="0" lvl="0" indent="0" algn="ctr" defTabSz="914400" rtl="0" eaLnBrk="1" fontAlgn="auto" latinLnBrk="0" hangingPunct="1">
              <a:lnSpc>
                <a:spcPts val="6299"/>
              </a:lnSpc>
              <a:spcBef>
                <a:spcPts val="0"/>
              </a:spcBef>
              <a:spcAft>
                <a:spcPts val="0"/>
              </a:spcAft>
              <a:buClrTx/>
              <a:buSzTx/>
              <a:buFontTx/>
              <a:buNone/>
              <a:tabLst/>
              <a:defRPr/>
            </a:pPr>
            <a:r>
              <a:rPr kumimoji="0" lang="en-US" sz="4500" b="0" i="0" u="none" strike="noStrike" kern="1200" cap="none" spc="0" normalizeH="0" baseline="0" noProof="0" dirty="0">
                <a:ln>
                  <a:noFill/>
                </a:ln>
                <a:solidFill>
                  <a:srgbClr val="387EB8"/>
                </a:solidFill>
                <a:effectLst/>
                <a:uLnTx/>
                <a:uFillTx/>
                <a:latin typeface="Agrandir Narrow Bold"/>
                <a:ea typeface="+mn-ea"/>
                <a:cs typeface="+mn-cs"/>
              </a:rPr>
              <a:t>MOR</a:t>
            </a:r>
          </a:p>
        </p:txBody>
      </p:sp>
      <p:sp>
        <p:nvSpPr>
          <p:cNvPr id="14" name="Freeform 14"/>
          <p:cNvSpPr/>
          <p:nvPr/>
        </p:nvSpPr>
        <p:spPr>
          <a:xfrm rot="-5400000">
            <a:off x="11464437" y="5766444"/>
            <a:ext cx="632869" cy="4406051"/>
          </a:xfrm>
          <a:custGeom>
            <a:avLst/>
            <a:gdLst/>
            <a:ahLst/>
            <a:cxnLst/>
            <a:rect l="l" t="t" r="r" b="b"/>
            <a:pathLst>
              <a:path w="632869" h="4406051">
                <a:moveTo>
                  <a:pt x="0" y="0"/>
                </a:moveTo>
                <a:lnTo>
                  <a:pt x="632869" y="0"/>
                </a:lnTo>
                <a:lnTo>
                  <a:pt x="632869" y="4406051"/>
                </a:lnTo>
                <a:lnTo>
                  <a:pt x="0" y="440605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TextBox 15"/>
          <p:cNvSpPr txBox="1"/>
          <p:nvPr/>
        </p:nvSpPr>
        <p:spPr>
          <a:xfrm>
            <a:off x="4713039" y="8534400"/>
            <a:ext cx="3727529" cy="100330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Bold"/>
                <a:ea typeface="+mn-ea"/>
                <a:cs typeface="+mn-cs"/>
              </a:rPr>
              <a:t>SUEÑO</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Bold"/>
                <a:ea typeface="+mn-ea"/>
                <a:cs typeface="+mn-cs"/>
              </a:rPr>
              <a:t>TEMPRANO</a:t>
            </a:r>
          </a:p>
        </p:txBody>
      </p:sp>
      <p:sp>
        <p:nvSpPr>
          <p:cNvPr id="16" name="TextBox 16"/>
          <p:cNvSpPr txBox="1"/>
          <p:nvPr/>
        </p:nvSpPr>
        <p:spPr>
          <a:xfrm>
            <a:off x="9917107" y="8534400"/>
            <a:ext cx="3727529" cy="100330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45ABFF"/>
                </a:solidFill>
                <a:effectLst/>
                <a:uLnTx/>
                <a:uFillTx/>
                <a:latin typeface="Agrandir Narrow Bold"/>
                <a:ea typeface="+mn-ea"/>
                <a:cs typeface="+mn-cs"/>
              </a:rPr>
              <a:t>SUEÑO</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45ABFF"/>
                </a:solidFill>
                <a:effectLst/>
                <a:uLnTx/>
                <a:uFillTx/>
                <a:latin typeface="Agrandir Narrow Bold"/>
                <a:ea typeface="+mn-ea"/>
                <a:cs typeface="+mn-cs"/>
              </a:rPr>
              <a:t>TARDÍO</a:t>
            </a:r>
          </a:p>
        </p:txBody>
      </p:sp>
    </p:spTree>
    <p:extLst>
      <p:ext uri="{BB962C8B-B14F-4D97-AF65-F5344CB8AC3E}">
        <p14:creationId xmlns:p14="http://schemas.microsoft.com/office/powerpoint/2010/main" val="21574074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338464" y="3035245"/>
            <a:ext cx="11611072" cy="5361924"/>
          </a:xfrm>
          <a:custGeom>
            <a:avLst/>
            <a:gdLst/>
            <a:ahLst/>
            <a:cxnLst/>
            <a:rect l="l" t="t" r="r" b="b"/>
            <a:pathLst>
              <a:path w="11611072" h="5361924">
                <a:moveTo>
                  <a:pt x="0" y="0"/>
                </a:moveTo>
                <a:lnTo>
                  <a:pt x="11611072" y="0"/>
                </a:lnTo>
                <a:lnTo>
                  <a:pt x="11611072" y="5361924"/>
                </a:lnTo>
                <a:lnTo>
                  <a:pt x="0" y="5361924"/>
                </a:lnTo>
                <a:lnTo>
                  <a:pt x="0" y="0"/>
                </a:lnTo>
                <a:close/>
              </a:path>
            </a:pathLst>
          </a:custGeom>
          <a:blipFill>
            <a:blip r:embed="rId3"/>
            <a:stretch>
              <a:fillRect/>
            </a:stretch>
          </a:blipFill>
        </p:spPr>
      </p:sp>
      <p:sp>
        <p:nvSpPr>
          <p:cNvPr id="3" name="TextBox 3"/>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HIPNOGRAMA</a:t>
            </a:r>
          </a:p>
        </p:txBody>
      </p:sp>
    </p:spTree>
    <p:extLst>
      <p:ext uri="{BB962C8B-B14F-4D97-AF65-F5344CB8AC3E}">
        <p14:creationId xmlns:p14="http://schemas.microsoft.com/office/powerpoint/2010/main" val="2444790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73353" y="3142394"/>
            <a:ext cx="8341294" cy="5569620"/>
          </a:xfrm>
          <a:custGeom>
            <a:avLst/>
            <a:gdLst/>
            <a:ahLst/>
            <a:cxnLst/>
            <a:rect l="l" t="t" r="r" b="b"/>
            <a:pathLst>
              <a:path w="8341294" h="5569620">
                <a:moveTo>
                  <a:pt x="0" y="0"/>
                </a:moveTo>
                <a:lnTo>
                  <a:pt x="8341294" y="0"/>
                </a:lnTo>
                <a:lnTo>
                  <a:pt x="8341294" y="5569620"/>
                </a:lnTo>
                <a:lnTo>
                  <a:pt x="0" y="5569620"/>
                </a:lnTo>
                <a:lnTo>
                  <a:pt x="0" y="0"/>
                </a:lnTo>
                <a:close/>
              </a:path>
            </a:pathLst>
          </a:custGeom>
          <a:blipFill>
            <a:blip r:embed="rId2"/>
            <a:stretch>
              <a:fillRect/>
            </a:stretch>
          </a:blipFill>
        </p:spPr>
      </p:sp>
      <p:grpSp>
        <p:nvGrpSpPr>
          <p:cNvPr id="3" name="Group 3"/>
          <p:cNvGrpSpPr/>
          <p:nvPr/>
        </p:nvGrpSpPr>
        <p:grpSpPr>
          <a:xfrm>
            <a:off x="10420777" y="3142394"/>
            <a:ext cx="1730047" cy="5434152"/>
            <a:chOff x="0" y="0"/>
            <a:chExt cx="455650" cy="1431217"/>
          </a:xfrm>
        </p:grpSpPr>
        <p:sp>
          <p:nvSpPr>
            <p:cNvPr id="4" name="Freeform 4"/>
            <p:cNvSpPr/>
            <p:nvPr/>
          </p:nvSpPr>
          <p:spPr>
            <a:xfrm>
              <a:off x="0" y="0"/>
              <a:ext cx="455650" cy="1431217"/>
            </a:xfrm>
            <a:custGeom>
              <a:avLst/>
              <a:gdLst/>
              <a:ahLst/>
              <a:cxnLst/>
              <a:rect l="l" t="t" r="r" b="b"/>
              <a:pathLst>
                <a:path w="455650" h="1431217">
                  <a:moveTo>
                    <a:pt x="227825" y="0"/>
                  </a:moveTo>
                  <a:lnTo>
                    <a:pt x="227825" y="0"/>
                  </a:lnTo>
                  <a:cubicBezTo>
                    <a:pt x="353649" y="0"/>
                    <a:pt x="455650" y="102001"/>
                    <a:pt x="455650" y="227825"/>
                  </a:cubicBezTo>
                  <a:lnTo>
                    <a:pt x="455650" y="1203392"/>
                  </a:lnTo>
                  <a:cubicBezTo>
                    <a:pt x="455650" y="1263815"/>
                    <a:pt x="431647" y="1321763"/>
                    <a:pt x="388922" y="1364489"/>
                  </a:cubicBezTo>
                  <a:cubicBezTo>
                    <a:pt x="346196" y="1407214"/>
                    <a:pt x="288248" y="1431217"/>
                    <a:pt x="227825" y="1431217"/>
                  </a:cubicBezTo>
                  <a:lnTo>
                    <a:pt x="227825" y="1431217"/>
                  </a:lnTo>
                  <a:cubicBezTo>
                    <a:pt x="167402" y="1431217"/>
                    <a:pt x="109454" y="1407214"/>
                    <a:pt x="66728" y="1364489"/>
                  </a:cubicBezTo>
                  <a:cubicBezTo>
                    <a:pt x="24003" y="1321763"/>
                    <a:pt x="0" y="1263815"/>
                    <a:pt x="0" y="1203392"/>
                  </a:cubicBezTo>
                  <a:lnTo>
                    <a:pt x="0" y="227825"/>
                  </a:lnTo>
                  <a:cubicBezTo>
                    <a:pt x="0" y="167402"/>
                    <a:pt x="24003" y="109454"/>
                    <a:pt x="66728" y="66728"/>
                  </a:cubicBezTo>
                  <a:cubicBezTo>
                    <a:pt x="109454" y="24003"/>
                    <a:pt x="167402" y="0"/>
                    <a:pt x="227825" y="0"/>
                  </a:cubicBezTo>
                  <a:close/>
                </a:path>
              </a:pathLst>
            </a:custGeom>
            <a:solidFill>
              <a:srgbClr val="FFB923">
                <a:alpha val="44706"/>
              </a:srgbClr>
            </a:solidFill>
          </p:spPr>
        </p:sp>
        <p:sp>
          <p:nvSpPr>
            <p:cNvPr id="5" name="TextBox 5"/>
            <p:cNvSpPr txBox="1"/>
            <p:nvPr/>
          </p:nvSpPr>
          <p:spPr>
            <a:xfrm>
              <a:off x="0" y="-66675"/>
              <a:ext cx="812800" cy="879475"/>
            </a:xfrm>
            <a:prstGeom prst="rect">
              <a:avLst/>
            </a:prstGeom>
          </p:spPr>
          <p:txBody>
            <a:bodyPr lIns="50800" tIns="50800" rIns="50800" bIns="50800" rtlCol="0" anchor="ctr"/>
            <a:lstStyle/>
            <a:p>
              <a:pPr marL="0" marR="0" lvl="0" indent="0" algn="ctr" defTabSz="914400" rtl="0" eaLnBrk="1" fontAlgn="auto" latinLnBrk="0" hangingPunct="1">
                <a:lnSpc>
                  <a:spcPts val="29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EVENTOS DEL SUEÑO</a:t>
            </a:r>
          </a:p>
        </p:txBody>
      </p:sp>
      <p:sp>
        <p:nvSpPr>
          <p:cNvPr id="7" name="TextBox 7"/>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COMPLEJOS K (S2 - S3 - S4)</a:t>
            </a:r>
          </a:p>
        </p:txBody>
      </p:sp>
    </p:spTree>
    <p:extLst>
      <p:ext uri="{BB962C8B-B14F-4D97-AF65-F5344CB8AC3E}">
        <p14:creationId xmlns:p14="http://schemas.microsoft.com/office/powerpoint/2010/main" val="1152913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34711" y="3271705"/>
            <a:ext cx="11218578" cy="4783114"/>
          </a:xfrm>
          <a:custGeom>
            <a:avLst/>
            <a:gdLst/>
            <a:ahLst/>
            <a:cxnLst/>
            <a:rect l="l" t="t" r="r" b="b"/>
            <a:pathLst>
              <a:path w="11218578" h="4783114">
                <a:moveTo>
                  <a:pt x="0" y="0"/>
                </a:moveTo>
                <a:lnTo>
                  <a:pt x="11218578" y="0"/>
                </a:lnTo>
                <a:lnTo>
                  <a:pt x="11218578" y="4783114"/>
                </a:lnTo>
                <a:lnTo>
                  <a:pt x="0" y="4783114"/>
                </a:lnTo>
                <a:lnTo>
                  <a:pt x="0" y="0"/>
                </a:lnTo>
                <a:close/>
              </a:path>
            </a:pathLst>
          </a:custGeom>
          <a:blipFill>
            <a:blip r:embed="rId2"/>
            <a:stretch>
              <a:fillRect/>
            </a:stretch>
          </a:blipFill>
        </p:spPr>
      </p:sp>
      <p:grpSp>
        <p:nvGrpSpPr>
          <p:cNvPr id="3" name="Group 3"/>
          <p:cNvGrpSpPr/>
          <p:nvPr/>
        </p:nvGrpSpPr>
        <p:grpSpPr>
          <a:xfrm>
            <a:off x="8054964" y="4629989"/>
            <a:ext cx="941443" cy="2924957"/>
            <a:chOff x="0" y="0"/>
            <a:chExt cx="247952" cy="770359"/>
          </a:xfrm>
        </p:grpSpPr>
        <p:sp>
          <p:nvSpPr>
            <p:cNvPr id="4" name="Freeform 4"/>
            <p:cNvSpPr/>
            <p:nvPr/>
          </p:nvSpPr>
          <p:spPr>
            <a:xfrm>
              <a:off x="0" y="0"/>
              <a:ext cx="247952" cy="770359"/>
            </a:xfrm>
            <a:custGeom>
              <a:avLst/>
              <a:gdLst/>
              <a:ahLst/>
              <a:cxnLst/>
              <a:rect l="l" t="t" r="r" b="b"/>
              <a:pathLst>
                <a:path w="247952" h="770359">
                  <a:moveTo>
                    <a:pt x="123976" y="0"/>
                  </a:moveTo>
                  <a:lnTo>
                    <a:pt x="123976" y="0"/>
                  </a:lnTo>
                  <a:cubicBezTo>
                    <a:pt x="156857" y="0"/>
                    <a:pt x="188390" y="13062"/>
                    <a:pt x="211640" y="36312"/>
                  </a:cubicBezTo>
                  <a:cubicBezTo>
                    <a:pt x="234890" y="59562"/>
                    <a:pt x="247952" y="91096"/>
                    <a:pt x="247952" y="123976"/>
                  </a:cubicBezTo>
                  <a:lnTo>
                    <a:pt x="247952" y="646383"/>
                  </a:lnTo>
                  <a:cubicBezTo>
                    <a:pt x="247952" y="714853"/>
                    <a:pt x="192446" y="770359"/>
                    <a:pt x="123976" y="770359"/>
                  </a:cubicBezTo>
                  <a:lnTo>
                    <a:pt x="123976" y="770359"/>
                  </a:lnTo>
                  <a:cubicBezTo>
                    <a:pt x="91096" y="770359"/>
                    <a:pt x="59562" y="757297"/>
                    <a:pt x="36312" y="734047"/>
                  </a:cubicBezTo>
                  <a:cubicBezTo>
                    <a:pt x="13062" y="710797"/>
                    <a:pt x="0" y="679263"/>
                    <a:pt x="0" y="646383"/>
                  </a:cubicBezTo>
                  <a:lnTo>
                    <a:pt x="0" y="123976"/>
                  </a:lnTo>
                  <a:cubicBezTo>
                    <a:pt x="0" y="55506"/>
                    <a:pt x="55506" y="0"/>
                    <a:pt x="123976" y="0"/>
                  </a:cubicBezTo>
                  <a:close/>
                </a:path>
              </a:pathLst>
            </a:custGeom>
            <a:solidFill>
              <a:srgbClr val="FFB923">
                <a:alpha val="44706"/>
              </a:srgbClr>
            </a:solidFill>
          </p:spPr>
        </p:sp>
        <p:sp>
          <p:nvSpPr>
            <p:cNvPr id="5" name="TextBox 5"/>
            <p:cNvSpPr txBox="1"/>
            <p:nvPr/>
          </p:nvSpPr>
          <p:spPr>
            <a:xfrm>
              <a:off x="0" y="-66675"/>
              <a:ext cx="812800" cy="879475"/>
            </a:xfrm>
            <a:prstGeom prst="rect">
              <a:avLst/>
            </a:prstGeom>
          </p:spPr>
          <p:txBody>
            <a:bodyPr lIns="50800" tIns="50800" rIns="50800" bIns="50800" rtlCol="0" anchor="ctr"/>
            <a:lstStyle/>
            <a:p>
              <a:pPr marL="0" marR="0" lvl="0" indent="0" algn="ctr" defTabSz="914400" rtl="0" eaLnBrk="1" fontAlgn="auto" latinLnBrk="0" hangingPunct="1">
                <a:lnSpc>
                  <a:spcPts val="29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EVENTOS DEL SUEÑO</a:t>
            </a:r>
          </a:p>
        </p:txBody>
      </p:sp>
      <p:sp>
        <p:nvSpPr>
          <p:cNvPr id="7" name="TextBox 7"/>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HUSOS DEL SUEÑO (S2 - S3 - S4)</a:t>
            </a:r>
          </a:p>
        </p:txBody>
      </p:sp>
    </p:spTree>
    <p:extLst>
      <p:ext uri="{BB962C8B-B14F-4D97-AF65-F5344CB8AC3E}">
        <p14:creationId xmlns:p14="http://schemas.microsoft.com/office/powerpoint/2010/main" val="41932053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28290" y="3303211"/>
            <a:ext cx="11231419" cy="5067131"/>
          </a:xfrm>
          <a:custGeom>
            <a:avLst/>
            <a:gdLst/>
            <a:ahLst/>
            <a:cxnLst/>
            <a:rect l="l" t="t" r="r" b="b"/>
            <a:pathLst>
              <a:path w="11231419" h="5067131">
                <a:moveTo>
                  <a:pt x="0" y="0"/>
                </a:moveTo>
                <a:lnTo>
                  <a:pt x="11231420" y="0"/>
                </a:lnTo>
                <a:lnTo>
                  <a:pt x="11231420" y="5067131"/>
                </a:lnTo>
                <a:lnTo>
                  <a:pt x="0" y="5067131"/>
                </a:lnTo>
                <a:lnTo>
                  <a:pt x="0" y="0"/>
                </a:lnTo>
                <a:close/>
              </a:path>
            </a:pathLst>
          </a:custGeom>
          <a:blipFill>
            <a:blip r:embed="rId2"/>
            <a:stretch>
              <a:fillRect/>
            </a:stretch>
          </a:blipFill>
        </p:spPr>
      </p:sp>
      <p:sp>
        <p:nvSpPr>
          <p:cNvPr id="3" name="TextBox 3"/>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EVENTOS DEL SUEÑO</a:t>
            </a:r>
          </a:p>
        </p:txBody>
      </p:sp>
      <p:sp>
        <p:nvSpPr>
          <p:cNvPr id="4" name="TextBox 4"/>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ONDAS LENTAS (S2 - S3 - S4)</a:t>
            </a:r>
          </a:p>
        </p:txBody>
      </p:sp>
    </p:spTree>
    <p:extLst>
      <p:ext uri="{BB962C8B-B14F-4D97-AF65-F5344CB8AC3E}">
        <p14:creationId xmlns:p14="http://schemas.microsoft.com/office/powerpoint/2010/main" val="24633678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62249" y="3636567"/>
            <a:ext cx="11163501" cy="3981698"/>
          </a:xfrm>
          <a:custGeom>
            <a:avLst/>
            <a:gdLst/>
            <a:ahLst/>
            <a:cxnLst/>
            <a:rect l="l" t="t" r="r" b="b"/>
            <a:pathLst>
              <a:path w="11163501" h="3981698">
                <a:moveTo>
                  <a:pt x="0" y="0"/>
                </a:moveTo>
                <a:lnTo>
                  <a:pt x="11163502" y="0"/>
                </a:lnTo>
                <a:lnTo>
                  <a:pt x="11163502" y="3981698"/>
                </a:lnTo>
                <a:lnTo>
                  <a:pt x="0" y="3981698"/>
                </a:lnTo>
                <a:lnTo>
                  <a:pt x="0" y="0"/>
                </a:lnTo>
                <a:close/>
              </a:path>
            </a:pathLst>
          </a:custGeom>
          <a:blipFill>
            <a:blip r:embed="rId2"/>
            <a:stretch>
              <a:fillRect/>
            </a:stretch>
          </a:blipFill>
        </p:spPr>
      </p:sp>
      <p:sp>
        <p:nvSpPr>
          <p:cNvPr id="3" name="TextBox 3"/>
          <p:cNvSpPr txBox="1"/>
          <p:nvPr/>
        </p:nvSpPr>
        <p:spPr>
          <a:xfrm>
            <a:off x="2743794" y="666750"/>
            <a:ext cx="12800412" cy="1504950"/>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EVENTOS DEL SUEÑO</a:t>
            </a:r>
          </a:p>
        </p:txBody>
      </p:sp>
      <p:sp>
        <p:nvSpPr>
          <p:cNvPr id="4" name="TextBox 4"/>
          <p:cNvSpPr txBox="1"/>
          <p:nvPr/>
        </p:nvSpPr>
        <p:spPr>
          <a:xfrm>
            <a:off x="2096887" y="20383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Bold"/>
                <a:ea typeface="+mn-ea"/>
                <a:cs typeface="+mn-cs"/>
              </a:rPr>
              <a:t>ALFA (S1)</a:t>
            </a:r>
          </a:p>
        </p:txBody>
      </p:sp>
    </p:spTree>
    <p:extLst>
      <p:ext uri="{BB962C8B-B14F-4D97-AF65-F5344CB8AC3E}">
        <p14:creationId xmlns:p14="http://schemas.microsoft.com/office/powerpoint/2010/main" val="259882942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844029" y="1538164"/>
            <a:ext cx="10599941" cy="6778868"/>
          </a:xfrm>
          <a:custGeom>
            <a:avLst/>
            <a:gdLst/>
            <a:ahLst/>
            <a:cxnLst/>
            <a:rect l="l" t="t" r="r" b="b"/>
            <a:pathLst>
              <a:path w="10599941" h="6778868">
                <a:moveTo>
                  <a:pt x="0" y="0"/>
                </a:moveTo>
                <a:lnTo>
                  <a:pt x="10599942" y="0"/>
                </a:lnTo>
                <a:lnTo>
                  <a:pt x="10599942" y="6778868"/>
                </a:lnTo>
                <a:lnTo>
                  <a:pt x="0" y="6778868"/>
                </a:lnTo>
                <a:lnTo>
                  <a:pt x="0" y="0"/>
                </a:lnTo>
                <a:close/>
              </a:path>
            </a:pathLst>
          </a:custGeom>
          <a:blipFill>
            <a:blip r:embed="rId2"/>
            <a:stretch>
              <a:fillRect/>
            </a:stretch>
          </a:blipFill>
        </p:spPr>
      </p:sp>
      <p:sp>
        <p:nvSpPr>
          <p:cNvPr id="3" name="TextBox 3"/>
          <p:cNvSpPr txBox="1"/>
          <p:nvPr/>
        </p:nvSpPr>
        <p:spPr>
          <a:xfrm>
            <a:off x="4028629" y="9144000"/>
            <a:ext cx="10230743" cy="488950"/>
          </a:xfrm>
          <a:prstGeom prst="rect">
            <a:avLst/>
          </a:prstGeom>
        </p:spPr>
        <p:txBody>
          <a:bodyPr lIns="0" tIns="0" rIns="0" bIns="0" rtlCol="0" anchor="t">
            <a:spAutoFit/>
          </a:bodyPr>
          <a:lstStyle/>
          <a:p>
            <a:pPr marL="0" marR="0" lvl="0" indent="0" algn="r" defTabSz="914400" rtl="0" eaLnBrk="1" fontAlgn="auto" latinLnBrk="0" hangingPunct="1">
              <a:lnSpc>
                <a:spcPts val="3499"/>
              </a:lnSpc>
              <a:spcBef>
                <a:spcPts val="0"/>
              </a:spcBef>
              <a:spcAft>
                <a:spcPts val="0"/>
              </a:spcAft>
              <a:buClrTx/>
              <a:buSzTx/>
              <a:buFontTx/>
              <a:buNone/>
              <a:tabLst/>
              <a:defRPr/>
            </a:pPr>
            <a:r>
              <a:rPr kumimoji="0" lang="en-US" sz="2499" b="0" i="0" u="none" strike="noStrike" kern="1200" cap="none" spc="0" normalizeH="0" baseline="0" noProof="0">
                <a:ln>
                  <a:noFill/>
                </a:ln>
                <a:solidFill>
                  <a:srgbClr val="FFFFFF"/>
                </a:solidFill>
                <a:effectLst/>
                <a:uLnTx/>
                <a:uFillTx/>
                <a:latin typeface="Agrandir Narrow"/>
                <a:ea typeface="+mn-ea"/>
                <a:cs typeface="+mn-cs"/>
              </a:rPr>
              <a:t>Achermann, P. (2009). EEG analysis applied to sleep. Epileptologie, 26, 28-33.</a:t>
            </a:r>
          </a:p>
        </p:txBody>
      </p:sp>
    </p:spTree>
    <p:extLst>
      <p:ext uri="{BB962C8B-B14F-4D97-AF65-F5344CB8AC3E}">
        <p14:creationId xmlns:p14="http://schemas.microsoft.com/office/powerpoint/2010/main" val="20166258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3" name="TextBox 3"/>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¿POR QUÉ (lo estudiamos)?</a:t>
            </a:r>
          </a:p>
        </p:txBody>
      </p:sp>
      <p:sp>
        <p:nvSpPr>
          <p:cNvPr id="4" name="TextBox 4"/>
          <p:cNvSpPr txBox="1"/>
          <p:nvPr/>
        </p:nvSpPr>
        <p:spPr>
          <a:xfrm>
            <a:off x="3234986" y="3996419"/>
            <a:ext cx="13269777" cy="5295901"/>
          </a:xfrm>
          <a:prstGeom prst="rect">
            <a:avLst/>
          </a:prstGeom>
        </p:spPr>
        <p:txBody>
          <a:bodyPr lIns="0" tIns="0" rIns="0" bIns="0" rtlCol="0" anchor="t">
            <a:spAutoFit/>
          </a:bodyPr>
          <a:lstStyle/>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Bold"/>
                <a:ea typeface="+mn-ea"/>
                <a:cs typeface="+mn-cs"/>
              </a:rPr>
              <a:t>Desórdenes de sueño</a:t>
            </a:r>
          </a:p>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Bold"/>
                <a:ea typeface="+mn-ea"/>
                <a:cs typeface="+mn-cs"/>
              </a:rPr>
              <a:t>Estados cognitivos durante el sueño</a:t>
            </a:r>
          </a:p>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Bold"/>
                <a:ea typeface="+mn-ea"/>
                <a:cs typeface="+mn-cs"/>
              </a:rPr>
              <a:t>Función y rol del sueño</a:t>
            </a:r>
          </a:p>
          <a:p>
            <a:pPr marL="2374889" marR="0" lvl="2" indent="-791630"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a:ea typeface="+mn-ea"/>
                <a:cs typeface="+mn-cs"/>
              </a:rPr>
              <a:t>Ritmo circadiano</a:t>
            </a:r>
          </a:p>
          <a:p>
            <a:pPr marL="2374889" marR="0" lvl="2" indent="-791630"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a:ea typeface="+mn-ea"/>
                <a:cs typeface="+mn-cs"/>
              </a:rPr>
              <a:t>Memoria</a:t>
            </a:r>
          </a:p>
        </p:txBody>
      </p:sp>
    </p:spTree>
    <p:extLst>
      <p:ext uri="{BB962C8B-B14F-4D97-AF65-F5344CB8AC3E}">
        <p14:creationId xmlns:p14="http://schemas.microsoft.com/office/powerpoint/2010/main" val="2898681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
        <p:nvSpPr>
          <p:cNvPr id="3" name="TextBox 3"/>
          <p:cNvSpPr txBox="1"/>
          <p:nvPr/>
        </p:nvSpPr>
        <p:spPr>
          <a:xfrm>
            <a:off x="2315473" y="4313393"/>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Galvanic Skin Responde (GSR)</a:t>
            </a:r>
          </a:p>
        </p:txBody>
      </p:sp>
      <p:sp>
        <p:nvSpPr>
          <p:cNvPr id="4" name="TextBox 4"/>
          <p:cNvSpPr txBox="1"/>
          <p:nvPr/>
        </p:nvSpPr>
        <p:spPr>
          <a:xfrm>
            <a:off x="2315473" y="6379048"/>
            <a:ext cx="13657053" cy="676275"/>
          </a:xfrm>
          <a:prstGeom prst="rect">
            <a:avLst/>
          </a:prstGeom>
        </p:spPr>
        <p:txBody>
          <a:bodyPr lIns="0" tIns="0" rIns="0" bIns="0" rtlCol="0" anchor="t">
            <a:spAutoFit/>
          </a:bodyPr>
          <a:lstStyle/>
          <a:p>
            <a:pPr marL="0" marR="0" lvl="0" indent="0" algn="ctr" defTabSz="457200" rtl="0" eaLnBrk="1" fontAlgn="auto" latinLnBrk="0" hangingPunct="1">
              <a:lnSpc>
                <a:spcPts val="5399"/>
              </a:lnSpc>
              <a:spcBef>
                <a:spcPts val="0"/>
              </a:spcBef>
              <a:spcAft>
                <a:spcPts val="0"/>
              </a:spcAft>
              <a:buClrTx/>
              <a:buSzTx/>
              <a:buFontTx/>
              <a:buNone/>
              <a:tabLst/>
              <a:defRPr/>
            </a:pPr>
            <a:r>
              <a:rPr kumimoji="0" lang="en-US" sz="4499" b="0" i="0" u="none" strike="noStrike" kern="1200" cap="none" spc="0" normalizeH="0" baseline="0" noProof="0">
                <a:ln>
                  <a:noFill/>
                </a:ln>
                <a:solidFill>
                  <a:srgbClr val="00C4CC"/>
                </a:solidFill>
                <a:effectLst/>
                <a:uLnTx/>
                <a:uFillTx/>
                <a:latin typeface="TT Chocolates Bold"/>
                <a:ea typeface="+mn-ea"/>
                <a:cs typeface="+mn-cs"/>
              </a:rPr>
              <a:t>Electrodermal Activity (EDA)</a:t>
            </a:r>
          </a:p>
        </p:txBody>
      </p:sp>
      <p:sp>
        <p:nvSpPr>
          <p:cNvPr id="5" name="TextBox 5"/>
          <p:cNvSpPr txBox="1"/>
          <p:nvPr/>
        </p:nvSpPr>
        <p:spPr>
          <a:xfrm>
            <a:off x="2315473" y="5217633"/>
            <a:ext cx="13657053" cy="933450"/>
          </a:xfrm>
          <a:prstGeom prst="rect">
            <a:avLst/>
          </a:prstGeom>
        </p:spPr>
        <p:txBody>
          <a:bodyPr lIns="0" tIns="0" rIns="0" bIns="0" rtlCol="0" anchor="t">
            <a:spAutoFit/>
          </a:bodyPr>
          <a:lstStyle/>
          <a:p>
            <a:pPr marL="0" marR="0" lvl="0" indent="0" algn="ctr" defTabSz="457200" rtl="0" eaLnBrk="1" fontAlgn="auto" latinLnBrk="0" hangingPunct="1">
              <a:lnSpc>
                <a:spcPts val="7319"/>
              </a:lnSpc>
              <a:spcBef>
                <a:spcPts val="0"/>
              </a:spcBef>
              <a:spcAft>
                <a:spcPts val="0"/>
              </a:spcAft>
              <a:buClrTx/>
              <a:buSzTx/>
              <a:buFontTx/>
              <a:buNone/>
              <a:tabLst/>
              <a:defRPr/>
            </a:pPr>
            <a:r>
              <a:rPr kumimoji="0" lang="en-US" sz="6099" b="0" i="0" u="none" strike="noStrike" kern="1200" cap="none" spc="0" normalizeH="0" baseline="0" noProof="0">
                <a:ln>
                  <a:noFill/>
                </a:ln>
                <a:solidFill>
                  <a:srgbClr val="00C4CC"/>
                </a:solidFill>
                <a:effectLst/>
                <a:uLnTx/>
                <a:uFillTx/>
                <a:latin typeface="TT Chocolates Bold"/>
                <a:ea typeface="+mn-ea"/>
                <a:cs typeface="+mn-cs"/>
              </a:rPr>
              <a:t>=</a:t>
            </a:r>
          </a:p>
        </p:txBody>
      </p:sp>
    </p:spTree>
    <p:extLst>
      <p:ext uri="{BB962C8B-B14F-4D97-AF65-F5344CB8AC3E}">
        <p14:creationId xmlns:p14="http://schemas.microsoft.com/office/powerpoint/2010/main" val="10822010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33493" y="569273"/>
            <a:ext cx="4220384" cy="1602427"/>
          </a:xfrm>
          <a:custGeom>
            <a:avLst/>
            <a:gdLst/>
            <a:ahLst/>
            <a:cxnLst/>
            <a:rect l="l" t="t" r="r" b="b"/>
            <a:pathLst>
              <a:path w="4220384" h="1602427">
                <a:moveTo>
                  <a:pt x="0" y="0"/>
                </a:moveTo>
                <a:lnTo>
                  <a:pt x="4220384" y="0"/>
                </a:lnTo>
                <a:lnTo>
                  <a:pt x="4220384" y="1602427"/>
                </a:lnTo>
                <a:lnTo>
                  <a:pt x="0" y="1602427"/>
                </a:lnTo>
                <a:lnTo>
                  <a:pt x="0" y="0"/>
                </a:lnTo>
                <a:close/>
              </a:path>
            </a:pathLst>
          </a:custGeom>
          <a:blipFill>
            <a:blip r:embed="rId2"/>
            <a:stretch>
              <a:fillRect/>
            </a:stretch>
          </a:blipFill>
        </p:spPr>
      </p:sp>
      <p:sp>
        <p:nvSpPr>
          <p:cNvPr id="3" name="TextBox 3"/>
          <p:cNvSpPr txBox="1"/>
          <p:nvPr/>
        </p:nvSpPr>
        <p:spPr>
          <a:xfrm>
            <a:off x="2096887" y="590550"/>
            <a:ext cx="14094227" cy="2724150"/>
          </a:xfrm>
          <a:prstGeom prst="rect">
            <a:avLst/>
          </a:prstGeom>
        </p:spPr>
        <p:txBody>
          <a:bodyPr lIns="0" tIns="0" rIns="0" bIns="0" rtlCol="0" anchor="t">
            <a:spAutoFit/>
          </a:bodyPr>
          <a:lstStyle/>
          <a:p>
            <a:pPr marL="0" marR="0" lvl="0" indent="0" algn="ctr" defTabSz="914400" rtl="0" eaLnBrk="1" fontAlgn="auto" latinLnBrk="0" hangingPunct="1">
              <a:lnSpc>
                <a:spcPts val="18000"/>
              </a:lnSpc>
              <a:spcBef>
                <a:spcPct val="0"/>
              </a:spcBef>
              <a:spcAft>
                <a:spcPts val="0"/>
              </a:spcAft>
              <a:buClrTx/>
              <a:buSzTx/>
              <a:buFontTx/>
              <a:buNone/>
              <a:tabLst/>
              <a:defRPr/>
            </a:pPr>
            <a:r>
              <a:rPr kumimoji="0" lang="en-US" sz="15000" b="0" i="0" u="none" strike="noStrike" kern="1200" cap="none" spc="0" normalizeH="0" baseline="0" noProof="0">
                <a:ln>
                  <a:noFill/>
                </a:ln>
                <a:solidFill>
                  <a:srgbClr val="00C4CC"/>
                </a:solidFill>
                <a:effectLst/>
                <a:uLnTx/>
                <a:uFillTx/>
                <a:latin typeface="Agrandir Narrow Bold"/>
                <a:ea typeface="+mn-ea"/>
                <a:cs typeface="+mn-cs"/>
              </a:rPr>
              <a:t>SUEÑO</a:t>
            </a:r>
          </a:p>
        </p:txBody>
      </p:sp>
      <p:sp>
        <p:nvSpPr>
          <p:cNvPr id="4" name="TextBox 4"/>
          <p:cNvSpPr txBox="1"/>
          <p:nvPr/>
        </p:nvSpPr>
        <p:spPr>
          <a:xfrm>
            <a:off x="2096887" y="2838450"/>
            <a:ext cx="14094227" cy="819150"/>
          </a:xfrm>
          <a:prstGeom prst="rect">
            <a:avLst/>
          </a:prstGeom>
        </p:spPr>
        <p:txBody>
          <a:bodyPr lIns="0" tIns="0" rIns="0" bIns="0" rtlCol="0" anchor="t">
            <a:spAutoFit/>
          </a:bodyPr>
          <a:lstStyle/>
          <a:p>
            <a:pPr marL="0" marR="0" lvl="0" indent="0" algn="ctr" defTabSz="914400" rtl="0" eaLnBrk="1" fontAlgn="auto" latinLnBrk="0" hangingPunct="1">
              <a:lnSpc>
                <a:spcPts val="5400"/>
              </a:lnSpc>
              <a:spcBef>
                <a:spcPct val="0"/>
              </a:spcBef>
              <a:spcAft>
                <a:spcPts val="0"/>
              </a:spcAft>
              <a:buClrTx/>
              <a:buSzTx/>
              <a:buFontTx/>
              <a:buNone/>
              <a:tabLst/>
              <a:defRPr/>
            </a:pPr>
            <a:r>
              <a:rPr kumimoji="0" lang="en-US" sz="4500" b="0" i="0" u="none" strike="noStrike" kern="1200" cap="none" spc="0" normalizeH="0" baseline="0" noProof="0">
                <a:ln>
                  <a:noFill/>
                </a:ln>
                <a:solidFill>
                  <a:srgbClr val="FFB923"/>
                </a:solidFill>
                <a:effectLst/>
                <a:uLnTx/>
                <a:uFillTx/>
                <a:latin typeface="Agrandir Narrow"/>
                <a:ea typeface="+mn-ea"/>
                <a:cs typeface="+mn-cs"/>
              </a:rPr>
              <a:t>¿POR QUÉ (lo estudiamos)?</a:t>
            </a:r>
          </a:p>
        </p:txBody>
      </p:sp>
      <p:sp>
        <p:nvSpPr>
          <p:cNvPr id="5" name="TextBox 5"/>
          <p:cNvSpPr txBox="1"/>
          <p:nvPr/>
        </p:nvSpPr>
        <p:spPr>
          <a:xfrm>
            <a:off x="3234986" y="3996419"/>
            <a:ext cx="13269777" cy="5295901"/>
          </a:xfrm>
          <a:prstGeom prst="rect">
            <a:avLst/>
          </a:prstGeom>
        </p:spPr>
        <p:txBody>
          <a:bodyPr lIns="0" tIns="0" rIns="0" bIns="0" rtlCol="0" anchor="t">
            <a:spAutoFit/>
          </a:bodyPr>
          <a:lstStyle/>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Bold"/>
                <a:ea typeface="+mn-ea"/>
                <a:cs typeface="+mn-cs"/>
              </a:rPr>
              <a:t>Desórdenes de sueño</a:t>
            </a:r>
          </a:p>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45ABFF"/>
                </a:solidFill>
                <a:effectLst/>
                <a:uLnTx/>
                <a:uFillTx/>
                <a:latin typeface="Agrandir Narrow Bold"/>
                <a:ea typeface="+mn-ea"/>
                <a:cs typeface="+mn-cs"/>
              </a:rPr>
              <a:t>Estados cognitivos durante el sueño</a:t>
            </a:r>
          </a:p>
          <a:p>
            <a:pPr marL="1187445" marR="0" lvl="1" indent="-593722"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45ABFF"/>
                </a:solidFill>
                <a:effectLst/>
                <a:uLnTx/>
                <a:uFillTx/>
                <a:latin typeface="Agrandir Narrow Bold"/>
                <a:ea typeface="+mn-ea"/>
                <a:cs typeface="+mn-cs"/>
              </a:rPr>
              <a:t>Función y rol del sueño</a:t>
            </a:r>
          </a:p>
          <a:p>
            <a:pPr marL="2374889" marR="0" lvl="2" indent="-791630"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FFFFFF"/>
                </a:solidFill>
                <a:effectLst/>
                <a:uLnTx/>
                <a:uFillTx/>
                <a:latin typeface="Agrandir Narrow"/>
                <a:ea typeface="+mn-ea"/>
                <a:cs typeface="+mn-cs"/>
              </a:rPr>
              <a:t>Ritmo circadiano</a:t>
            </a:r>
          </a:p>
          <a:p>
            <a:pPr marL="2374889" marR="0" lvl="2" indent="-791630" algn="l" defTabSz="914400" rtl="0" eaLnBrk="1" fontAlgn="auto" latinLnBrk="0" hangingPunct="1">
              <a:lnSpc>
                <a:spcPts val="8249"/>
              </a:lnSpc>
              <a:spcBef>
                <a:spcPts val="0"/>
              </a:spcBef>
              <a:spcAft>
                <a:spcPts val="0"/>
              </a:spcAft>
              <a:buClrTx/>
              <a:buSzTx/>
              <a:buFont typeface="Arial"/>
              <a:buChar char="⚬"/>
              <a:tabLst/>
              <a:defRPr/>
            </a:pPr>
            <a:r>
              <a:rPr kumimoji="0" lang="en-US" sz="5499" b="0" i="0" u="none" strike="noStrike" kern="1200" cap="none" spc="0" normalizeH="0" baseline="0" noProof="0">
                <a:ln>
                  <a:noFill/>
                </a:ln>
                <a:solidFill>
                  <a:srgbClr val="45ABFF"/>
                </a:solidFill>
                <a:effectLst/>
                <a:uLnTx/>
                <a:uFillTx/>
                <a:latin typeface="Agrandir Narrow"/>
                <a:ea typeface="+mn-ea"/>
                <a:cs typeface="+mn-cs"/>
              </a:rPr>
              <a:t>Memoria</a:t>
            </a:r>
          </a:p>
        </p:txBody>
      </p:sp>
    </p:spTree>
    <p:extLst>
      <p:ext uri="{BB962C8B-B14F-4D97-AF65-F5344CB8AC3E}">
        <p14:creationId xmlns:p14="http://schemas.microsoft.com/office/powerpoint/2010/main" val="17442164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15577" y="1593751"/>
            <a:ext cx="10256846" cy="6439954"/>
          </a:xfrm>
          <a:custGeom>
            <a:avLst/>
            <a:gdLst/>
            <a:ahLst/>
            <a:cxnLst/>
            <a:rect l="l" t="t" r="r" b="b"/>
            <a:pathLst>
              <a:path w="10256846" h="6439954">
                <a:moveTo>
                  <a:pt x="0" y="0"/>
                </a:moveTo>
                <a:lnTo>
                  <a:pt x="10256846" y="0"/>
                </a:lnTo>
                <a:lnTo>
                  <a:pt x="10256846" y="6439954"/>
                </a:lnTo>
                <a:lnTo>
                  <a:pt x="0" y="6439954"/>
                </a:lnTo>
                <a:lnTo>
                  <a:pt x="0" y="0"/>
                </a:lnTo>
                <a:close/>
              </a:path>
            </a:pathLst>
          </a:custGeom>
          <a:blipFill>
            <a:blip r:embed="rId2"/>
            <a:stretch>
              <a:fillRect/>
            </a:stretch>
          </a:blipFill>
        </p:spPr>
      </p:sp>
      <p:sp>
        <p:nvSpPr>
          <p:cNvPr id="3" name="TextBox 3"/>
          <p:cNvSpPr txBox="1"/>
          <p:nvPr/>
        </p:nvSpPr>
        <p:spPr>
          <a:xfrm>
            <a:off x="0" y="9434703"/>
            <a:ext cx="12102936"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FFFF"/>
                </a:solidFill>
                <a:effectLst/>
                <a:uLnTx/>
                <a:uFillTx/>
                <a:latin typeface="Open Sans"/>
                <a:ea typeface="+mn-ea"/>
                <a:cs typeface="+mn-cs"/>
              </a:rPr>
              <a:t>[Born et al., 2006; Diekelmann &amp; Born, 2010; Rasch &amp; Born, 2013]</a:t>
            </a:r>
          </a:p>
          <a:p>
            <a:pPr marL="0" marR="0" lvl="0" indent="0" algn="ctr" defTabSz="914400" rtl="0" eaLnBrk="1" fontAlgn="auto" latinLnBrk="0" hangingPunct="1">
              <a:lnSpc>
                <a:spcPts val="4200"/>
              </a:lnSpc>
              <a:spcBef>
                <a:spcPct val="0"/>
              </a:spcBef>
              <a:spcAft>
                <a:spcPts val="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Open Sans"/>
              <a:ea typeface="+mn-ea"/>
              <a:cs typeface="+mn-cs"/>
            </a:endParaRPr>
          </a:p>
        </p:txBody>
      </p:sp>
    </p:spTree>
    <p:extLst>
      <p:ext uri="{BB962C8B-B14F-4D97-AF65-F5344CB8AC3E}">
        <p14:creationId xmlns:p14="http://schemas.microsoft.com/office/powerpoint/2010/main" val="22635461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6243472" y="529571"/>
            <a:ext cx="1610094" cy="998258"/>
          </a:xfrm>
          <a:custGeom>
            <a:avLst/>
            <a:gdLst/>
            <a:ahLst/>
            <a:cxnLst/>
            <a:rect l="l" t="t" r="r" b="b"/>
            <a:pathLst>
              <a:path w="1610094" h="998258">
                <a:moveTo>
                  <a:pt x="0" y="0"/>
                </a:moveTo>
                <a:lnTo>
                  <a:pt x="1610094" y="0"/>
                </a:lnTo>
                <a:lnTo>
                  <a:pt x="1610094" y="998258"/>
                </a:lnTo>
                <a:lnTo>
                  <a:pt x="0" y="9982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044528" y="2524607"/>
            <a:ext cx="14198945" cy="17448780"/>
          </a:xfrm>
          <a:custGeom>
            <a:avLst/>
            <a:gdLst/>
            <a:ahLst/>
            <a:cxnLst/>
            <a:rect l="l" t="t" r="r" b="b"/>
            <a:pathLst>
              <a:path w="14198945" h="17448780">
                <a:moveTo>
                  <a:pt x="0" y="0"/>
                </a:moveTo>
                <a:lnTo>
                  <a:pt x="14198944" y="0"/>
                </a:lnTo>
                <a:lnTo>
                  <a:pt x="14198944" y="17448779"/>
                </a:lnTo>
                <a:lnTo>
                  <a:pt x="0" y="174487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4220422" y="3809374"/>
            <a:ext cx="11291344" cy="2979598"/>
          </a:xfrm>
          <a:prstGeom prst="rect">
            <a:avLst/>
          </a:prstGeom>
        </p:spPr>
        <p:txBody>
          <a:bodyPr wrap="square" lIns="0" tIns="0" rIns="0" bIns="0" rtlCol="0" anchor="t">
            <a:spAutoFit/>
          </a:bodyPr>
          <a:lstStyle/>
          <a:p>
            <a:pPr marL="0" marR="0" lvl="0" indent="0" algn="ctr" defTabSz="914400" rtl="0" eaLnBrk="1" fontAlgn="auto" latinLnBrk="0" hangingPunct="1">
              <a:lnSpc>
                <a:spcPts val="798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Detección</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de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Complejos</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K y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su</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rol</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en</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la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consolidación</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de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memoria</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declarativa</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durante</a:t>
            </a:r>
            <a:r>
              <a:rPr kumimoji="0" lang="en-US" sz="4800" b="0" i="0" u="none" strike="noStrike" kern="1200" cap="none" spc="0" normalizeH="0" baseline="0" noProof="0" dirty="0">
                <a:ln>
                  <a:noFill/>
                </a:ln>
                <a:solidFill>
                  <a:srgbClr val="000000"/>
                </a:solidFill>
                <a:effectLst/>
                <a:uLnTx/>
                <a:uFillTx/>
                <a:latin typeface="Consolas" panose="020B0609020204030204" pitchFamily="49" charset="0"/>
              </a:rPr>
              <a:t> el </a:t>
            </a:r>
            <a:r>
              <a:rPr kumimoji="0" lang="en-US" sz="4800" b="0" i="0" u="none" strike="noStrike" kern="1200" cap="none" spc="0" normalizeH="0" baseline="0" noProof="0" dirty="0" err="1">
                <a:ln>
                  <a:noFill/>
                </a:ln>
                <a:solidFill>
                  <a:srgbClr val="000000"/>
                </a:solidFill>
                <a:effectLst/>
                <a:uLnTx/>
                <a:uFillTx/>
                <a:latin typeface="Consolas" panose="020B0609020204030204" pitchFamily="49" charset="0"/>
              </a:rPr>
              <a:t>sueño</a:t>
            </a:r>
            <a:endParaRPr kumimoji="0" lang="en-US" sz="4800" b="0" i="0" u="none" strike="noStrike" kern="1200" cap="none" spc="0" normalizeH="0" baseline="0" noProof="0" dirty="0">
              <a:ln>
                <a:noFill/>
              </a:ln>
              <a:solidFill>
                <a:srgbClr val="000000"/>
              </a:solidFill>
              <a:effectLst/>
              <a:uLnTx/>
              <a:uFillTx/>
              <a:latin typeface="Consolas" panose="020B0609020204030204" pitchFamily="49" charset="0"/>
            </a:endParaRPr>
          </a:p>
        </p:txBody>
      </p:sp>
      <p:sp>
        <p:nvSpPr>
          <p:cNvPr id="5" name="TextBox 5"/>
          <p:cNvSpPr txBox="1"/>
          <p:nvPr/>
        </p:nvSpPr>
        <p:spPr>
          <a:xfrm>
            <a:off x="4402244" y="7785750"/>
            <a:ext cx="10927700" cy="1410715"/>
          </a:xfrm>
          <a:prstGeom prst="rect">
            <a:avLst/>
          </a:prstGeom>
        </p:spPr>
        <p:txBody>
          <a:bodyPr lIns="0" tIns="0" rIns="0" bIns="0" rtlCol="0" anchor="t">
            <a:spAutoFit/>
          </a:bodyPr>
          <a:lstStyle/>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000000"/>
                </a:solidFill>
                <a:effectLst/>
                <a:uLnTx/>
                <a:uFillTx/>
                <a:ea typeface="+mn-ea"/>
                <a:cs typeface="+mn-cs"/>
              </a:rPr>
              <a:t>Bioing</a:t>
            </a:r>
            <a:r>
              <a:rPr kumimoji="0" lang="en-US" sz="3200" b="0" i="0" u="none" strike="noStrike" kern="1200" cap="none" spc="0" normalizeH="0" baseline="0" noProof="0" dirty="0">
                <a:ln>
                  <a:noFill/>
                </a:ln>
                <a:solidFill>
                  <a:srgbClr val="000000"/>
                </a:solidFill>
                <a:effectLst/>
                <a:uLnTx/>
                <a:uFillTx/>
                <a:ea typeface="+mn-ea"/>
                <a:cs typeface="+mn-cs"/>
              </a:rPr>
              <a:t>. Julia </a:t>
            </a:r>
            <a:r>
              <a:rPr kumimoji="0" lang="en-US" sz="3200" b="0" i="0" u="none" strike="noStrike" kern="1200" cap="none" spc="0" normalizeH="0" baseline="0" noProof="0" dirty="0" err="1">
                <a:ln>
                  <a:noFill/>
                </a:ln>
                <a:solidFill>
                  <a:srgbClr val="000000"/>
                </a:solidFill>
                <a:effectLst/>
                <a:uLnTx/>
                <a:uFillTx/>
                <a:ea typeface="+mn-ea"/>
                <a:cs typeface="+mn-cs"/>
              </a:rPr>
              <a:t>Carossi</a:t>
            </a:r>
            <a:endParaRPr kumimoji="0" lang="en-US" sz="3200" b="0" i="0" u="none" strike="noStrike" kern="1200" cap="none" spc="0" normalizeH="0" baseline="0" noProof="0" dirty="0">
              <a:ln>
                <a:noFill/>
              </a:ln>
              <a:solidFill>
                <a:srgbClr val="000000"/>
              </a:solidFill>
              <a:effectLst/>
              <a:uLnTx/>
              <a:uFillTx/>
              <a:ea typeface="+mn-ea"/>
              <a:cs typeface="+mn-cs"/>
            </a:endParaRPr>
          </a:p>
          <a:p>
            <a:pPr marL="0" marR="0" lvl="0" indent="0" algn="ctr" defTabSz="914400" rtl="0" eaLnBrk="1" fontAlgn="auto" latinLnBrk="0" hangingPunct="1">
              <a:lnSpc>
                <a:spcPts val="5632"/>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000000"/>
                </a:solidFill>
                <a:effectLst/>
                <a:uLnTx/>
                <a:uFillTx/>
                <a:ea typeface="+mn-ea"/>
                <a:cs typeface="+mn-cs"/>
              </a:rPr>
              <a:t>Bioing</a:t>
            </a:r>
            <a:r>
              <a:rPr kumimoji="0" lang="en-US" sz="3200" b="0" i="0" u="none" strike="noStrike" kern="1200" cap="none" spc="0" normalizeH="0" baseline="0" noProof="0" dirty="0">
                <a:ln>
                  <a:noFill/>
                </a:ln>
                <a:solidFill>
                  <a:srgbClr val="000000"/>
                </a:solidFill>
                <a:effectLst/>
                <a:uLnTx/>
                <a:uFillTx/>
                <a:ea typeface="+mn-ea"/>
                <a:cs typeface="+mn-cs"/>
              </a:rPr>
              <a:t>. Aylin Vazquez Chenlo</a:t>
            </a:r>
          </a:p>
        </p:txBody>
      </p:sp>
    </p:spTree>
    <p:extLst>
      <p:ext uri="{BB962C8B-B14F-4D97-AF65-F5344CB8AC3E}">
        <p14:creationId xmlns:p14="http://schemas.microsoft.com/office/powerpoint/2010/main" val="13209003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6243472" y="529571"/>
            <a:ext cx="1610094" cy="998258"/>
          </a:xfrm>
          <a:custGeom>
            <a:avLst/>
            <a:gdLst/>
            <a:ahLst/>
            <a:cxnLst/>
            <a:rect l="l" t="t" r="r" b="b"/>
            <a:pathLst>
              <a:path w="1610094" h="998258">
                <a:moveTo>
                  <a:pt x="0" y="0"/>
                </a:moveTo>
                <a:lnTo>
                  <a:pt x="1610094" y="0"/>
                </a:lnTo>
                <a:lnTo>
                  <a:pt x="1610094" y="998258"/>
                </a:lnTo>
                <a:lnTo>
                  <a:pt x="0" y="9982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926720" y="3153587"/>
            <a:ext cx="5757434" cy="3979826"/>
          </a:xfrm>
          <a:custGeom>
            <a:avLst/>
            <a:gdLst/>
            <a:ahLst/>
            <a:cxnLst/>
            <a:rect l="l" t="t" r="r" b="b"/>
            <a:pathLst>
              <a:path w="5757434" h="3979826">
                <a:moveTo>
                  <a:pt x="0" y="0"/>
                </a:moveTo>
                <a:lnTo>
                  <a:pt x="5757434" y="0"/>
                </a:lnTo>
                <a:lnTo>
                  <a:pt x="5757434" y="3979826"/>
                </a:lnTo>
                <a:lnTo>
                  <a:pt x="0" y="3979826"/>
                </a:lnTo>
                <a:lnTo>
                  <a:pt x="0" y="0"/>
                </a:lnTo>
                <a:close/>
              </a:path>
            </a:pathLst>
          </a:custGeom>
          <a:blipFill>
            <a:blip r:embed="rId4"/>
            <a:stretch>
              <a:fillRect/>
            </a:stretch>
          </a:blipFill>
        </p:spPr>
      </p:sp>
      <p:sp>
        <p:nvSpPr>
          <p:cNvPr id="4" name="Freeform 4"/>
          <p:cNvSpPr/>
          <p:nvPr/>
        </p:nvSpPr>
        <p:spPr>
          <a:xfrm>
            <a:off x="10037536" y="3223205"/>
            <a:ext cx="4756148" cy="3840589"/>
          </a:xfrm>
          <a:custGeom>
            <a:avLst/>
            <a:gdLst/>
            <a:ahLst/>
            <a:cxnLst/>
            <a:rect l="l" t="t" r="r" b="b"/>
            <a:pathLst>
              <a:path w="4756148" h="3840589">
                <a:moveTo>
                  <a:pt x="0" y="0"/>
                </a:moveTo>
                <a:lnTo>
                  <a:pt x="4756148" y="0"/>
                </a:lnTo>
                <a:lnTo>
                  <a:pt x="4756148" y="3840590"/>
                </a:lnTo>
                <a:lnTo>
                  <a:pt x="0" y="3840590"/>
                </a:lnTo>
                <a:lnTo>
                  <a:pt x="0" y="0"/>
                </a:lnTo>
                <a:close/>
              </a:path>
            </a:pathLst>
          </a:custGeom>
          <a:blipFill>
            <a:blip r:embed="rId5"/>
            <a:stretch>
              <a:fillRect/>
            </a:stretch>
          </a:blipFill>
        </p:spPr>
      </p:sp>
    </p:spTree>
    <p:extLst>
      <p:ext uri="{BB962C8B-B14F-4D97-AF65-F5344CB8AC3E}">
        <p14:creationId xmlns:p14="http://schemas.microsoft.com/office/powerpoint/2010/main" val="26112235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467541" y="2201009"/>
            <a:ext cx="9352918" cy="5884982"/>
          </a:xfrm>
          <a:custGeom>
            <a:avLst/>
            <a:gdLst/>
            <a:ahLst/>
            <a:cxnLst/>
            <a:rect l="l" t="t" r="r" b="b"/>
            <a:pathLst>
              <a:path w="9352918" h="5884982">
                <a:moveTo>
                  <a:pt x="0" y="0"/>
                </a:moveTo>
                <a:lnTo>
                  <a:pt x="9352918" y="0"/>
                </a:lnTo>
                <a:lnTo>
                  <a:pt x="9352918" y="5884982"/>
                </a:lnTo>
                <a:lnTo>
                  <a:pt x="0" y="5884982"/>
                </a:lnTo>
                <a:lnTo>
                  <a:pt x="0" y="0"/>
                </a:lnTo>
                <a:close/>
              </a:path>
            </a:pathLst>
          </a:custGeom>
          <a:blipFill>
            <a:blip r:embed="rId2"/>
            <a:stretch>
              <a:fillRect/>
            </a:stretch>
          </a:blipFill>
        </p:spPr>
      </p:sp>
      <p:sp>
        <p:nvSpPr>
          <p:cNvPr id="3" name="Freeform 3"/>
          <p:cNvSpPr/>
          <p:nvPr/>
        </p:nvSpPr>
        <p:spPr>
          <a:xfrm>
            <a:off x="16243472" y="529571"/>
            <a:ext cx="1610094" cy="998258"/>
          </a:xfrm>
          <a:custGeom>
            <a:avLst/>
            <a:gdLst/>
            <a:ahLst/>
            <a:cxnLst/>
            <a:rect l="l" t="t" r="r" b="b"/>
            <a:pathLst>
              <a:path w="1610094" h="998258">
                <a:moveTo>
                  <a:pt x="0" y="0"/>
                </a:moveTo>
                <a:lnTo>
                  <a:pt x="1610094" y="0"/>
                </a:lnTo>
                <a:lnTo>
                  <a:pt x="1610094" y="998258"/>
                </a:lnTo>
                <a:lnTo>
                  <a:pt x="0" y="9982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extLst>
      <p:ext uri="{BB962C8B-B14F-4D97-AF65-F5344CB8AC3E}">
        <p14:creationId xmlns:p14="http://schemas.microsoft.com/office/powerpoint/2010/main" val="10836533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6243472" y="529571"/>
            <a:ext cx="1610094" cy="998258"/>
          </a:xfrm>
          <a:custGeom>
            <a:avLst/>
            <a:gdLst/>
            <a:ahLst/>
            <a:cxnLst/>
            <a:rect l="l" t="t" r="r" b="b"/>
            <a:pathLst>
              <a:path w="1610094" h="998258">
                <a:moveTo>
                  <a:pt x="0" y="0"/>
                </a:moveTo>
                <a:lnTo>
                  <a:pt x="1610094" y="0"/>
                </a:lnTo>
                <a:lnTo>
                  <a:pt x="1610094" y="998258"/>
                </a:lnTo>
                <a:lnTo>
                  <a:pt x="0" y="99825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176044" y="2276312"/>
            <a:ext cx="11935912" cy="5734376"/>
          </a:xfrm>
          <a:custGeom>
            <a:avLst/>
            <a:gdLst/>
            <a:ahLst/>
            <a:cxnLst/>
            <a:rect l="l" t="t" r="r" b="b"/>
            <a:pathLst>
              <a:path w="11935912" h="5734376">
                <a:moveTo>
                  <a:pt x="0" y="0"/>
                </a:moveTo>
                <a:lnTo>
                  <a:pt x="11935912" y="0"/>
                </a:lnTo>
                <a:lnTo>
                  <a:pt x="11935912" y="5734376"/>
                </a:lnTo>
                <a:lnTo>
                  <a:pt x="0" y="5734376"/>
                </a:lnTo>
                <a:lnTo>
                  <a:pt x="0" y="0"/>
                </a:lnTo>
                <a:close/>
              </a:path>
            </a:pathLst>
          </a:custGeom>
          <a:blipFill>
            <a:blip r:embed="rId4"/>
            <a:stretch>
              <a:fillRect/>
            </a:stretch>
          </a:blipFill>
        </p:spPr>
      </p:sp>
    </p:spTree>
    <p:extLst>
      <p:ext uri="{BB962C8B-B14F-4D97-AF65-F5344CB8AC3E}">
        <p14:creationId xmlns:p14="http://schemas.microsoft.com/office/powerpoint/2010/main" val="75076922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732695" y="1344758"/>
            <a:ext cx="4822610" cy="5192158"/>
          </a:xfrm>
          <a:custGeom>
            <a:avLst/>
            <a:gdLst/>
            <a:ahLst/>
            <a:cxnLst/>
            <a:rect l="l" t="t" r="r" b="b"/>
            <a:pathLst>
              <a:path w="4822610" h="5192158">
                <a:moveTo>
                  <a:pt x="0" y="0"/>
                </a:moveTo>
                <a:lnTo>
                  <a:pt x="4822610" y="0"/>
                </a:lnTo>
                <a:lnTo>
                  <a:pt x="4822610" y="5192158"/>
                </a:lnTo>
                <a:lnTo>
                  <a:pt x="0" y="5192158"/>
                </a:lnTo>
                <a:lnTo>
                  <a:pt x="0" y="0"/>
                </a:lnTo>
                <a:close/>
              </a:path>
            </a:pathLst>
          </a:custGeom>
          <a:blipFill>
            <a:blip r:embed="rId2"/>
            <a:stretch>
              <a:fillRect/>
            </a:stretch>
          </a:blipFill>
        </p:spPr>
      </p:sp>
      <p:sp>
        <p:nvSpPr>
          <p:cNvPr id="3" name="TextBox 3"/>
          <p:cNvSpPr txBox="1"/>
          <p:nvPr/>
        </p:nvSpPr>
        <p:spPr>
          <a:xfrm>
            <a:off x="2044528" y="7013575"/>
            <a:ext cx="14198945" cy="2244725"/>
          </a:xfrm>
          <a:prstGeom prst="rect">
            <a:avLst/>
          </a:prstGeom>
        </p:spPr>
        <p:txBody>
          <a:bodyPr lIns="0" tIns="0" rIns="0" bIns="0" rtlCol="0" anchor="t">
            <a:spAutoFit/>
          </a:bodyPr>
          <a:lstStyle/>
          <a:p>
            <a:pPr marL="0" marR="0" lvl="0" indent="0" algn="ctr" defTabSz="914400" rtl="0" eaLnBrk="1" fontAlgn="auto" latinLnBrk="0" hangingPunct="1">
              <a:lnSpc>
                <a:spcPts val="55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a:ea typeface="+mn-ea"/>
                <a:cs typeface="+mn-cs"/>
              </a:rPr>
              <a:t>“A mayor pendiente positiva, máximo supremo y amplitud pico a pico; menor caída en la </a:t>
            </a:r>
          </a:p>
          <a:p>
            <a:pPr marL="0" marR="0" lvl="0" indent="0" algn="ctr" defTabSz="914400" rtl="0" eaLnBrk="1" fontAlgn="auto" latinLnBrk="0" hangingPunct="1">
              <a:lnSpc>
                <a:spcPts val="55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a:ea typeface="+mn-ea"/>
                <a:cs typeface="+mn-cs"/>
              </a:rPr>
              <a:t>memoria al día 1"</a:t>
            </a:r>
          </a:p>
        </p:txBody>
      </p:sp>
      <p:sp>
        <p:nvSpPr>
          <p:cNvPr id="4" name="Freeform 4"/>
          <p:cNvSpPr/>
          <p:nvPr/>
        </p:nvSpPr>
        <p:spPr>
          <a:xfrm>
            <a:off x="16243472" y="529571"/>
            <a:ext cx="1610094" cy="998258"/>
          </a:xfrm>
          <a:custGeom>
            <a:avLst/>
            <a:gdLst/>
            <a:ahLst/>
            <a:cxnLst/>
            <a:rect l="l" t="t" r="r" b="b"/>
            <a:pathLst>
              <a:path w="1610094" h="998258">
                <a:moveTo>
                  <a:pt x="0" y="0"/>
                </a:moveTo>
                <a:lnTo>
                  <a:pt x="1610094" y="0"/>
                </a:lnTo>
                <a:lnTo>
                  <a:pt x="1610094" y="998258"/>
                </a:lnTo>
                <a:lnTo>
                  <a:pt x="0" y="9982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extLst>
      <p:ext uri="{BB962C8B-B14F-4D97-AF65-F5344CB8AC3E}">
        <p14:creationId xmlns:p14="http://schemas.microsoft.com/office/powerpoint/2010/main" val="24710952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231462" y="1324781"/>
            <a:ext cx="13825075" cy="8962219"/>
          </a:xfrm>
          <a:custGeom>
            <a:avLst/>
            <a:gdLst/>
            <a:ahLst/>
            <a:cxnLst/>
            <a:rect l="l" t="t" r="r" b="b"/>
            <a:pathLst>
              <a:path w="13825075" h="8962219">
                <a:moveTo>
                  <a:pt x="0" y="0"/>
                </a:moveTo>
                <a:lnTo>
                  <a:pt x="13825076" y="0"/>
                </a:lnTo>
                <a:lnTo>
                  <a:pt x="13825076" y="8962219"/>
                </a:lnTo>
                <a:lnTo>
                  <a:pt x="0" y="8962219"/>
                </a:lnTo>
                <a:lnTo>
                  <a:pt x="0" y="0"/>
                </a:lnTo>
                <a:close/>
              </a:path>
            </a:pathLst>
          </a:custGeom>
          <a:blipFill>
            <a:blip r:embed="rId2"/>
            <a:stretch>
              <a:fillRect/>
            </a:stretch>
          </a:blipFill>
        </p:spPr>
      </p:sp>
      <p:grpSp>
        <p:nvGrpSpPr>
          <p:cNvPr id="3" name="Group 3"/>
          <p:cNvGrpSpPr>
            <a:grpSpLocks noChangeAspect="1"/>
          </p:cNvGrpSpPr>
          <p:nvPr/>
        </p:nvGrpSpPr>
        <p:grpSpPr>
          <a:xfrm>
            <a:off x="723967" y="5143500"/>
            <a:ext cx="3394285" cy="3394271"/>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963" r="-8263" b="-56534"/>
              </a:stretch>
            </a:blipFill>
          </p:spPr>
        </p:sp>
      </p:grpSp>
    </p:spTree>
    <p:extLst>
      <p:ext uri="{BB962C8B-B14F-4D97-AF65-F5344CB8AC3E}">
        <p14:creationId xmlns:p14="http://schemas.microsoft.com/office/powerpoint/2010/main" val="41127910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s-ES_tradnl"/>
          </a:p>
        </p:txBody>
      </p:sp>
      <p:sp>
        <p:nvSpPr>
          <p:cNvPr id="3" name="AutoShape 3"/>
          <p:cNvSpPr/>
          <p:nvPr/>
        </p:nvSpPr>
        <p:spPr>
          <a:xfrm>
            <a:off x="7088084" y="7230209"/>
            <a:ext cx="4111832" cy="0"/>
          </a:xfrm>
          <a:prstGeom prst="line">
            <a:avLst/>
          </a:prstGeom>
          <a:ln w="676275" cap="rnd">
            <a:solidFill>
              <a:srgbClr val="FFDE59"/>
            </a:solidFill>
            <a:prstDash val="solid"/>
            <a:headEnd type="none" w="sm" len="sm"/>
            <a:tailEnd type="none" w="sm" len="sm"/>
          </a:ln>
        </p:spPr>
        <p:txBody>
          <a:bodyPr/>
          <a:lstStyle/>
          <a:p>
            <a:endParaRPr lang="es-ES_tradnl"/>
          </a:p>
        </p:txBody>
      </p:sp>
      <p:sp>
        <p:nvSpPr>
          <p:cNvPr id="4" name="TextBox 4"/>
          <p:cNvSpPr txBox="1"/>
          <p:nvPr/>
        </p:nvSpPr>
        <p:spPr>
          <a:xfrm>
            <a:off x="7351017" y="7022246"/>
            <a:ext cx="3585966" cy="396875"/>
          </a:xfrm>
          <a:prstGeom prst="rect">
            <a:avLst/>
          </a:prstGeom>
        </p:spPr>
        <p:txBody>
          <a:bodyPr lIns="0" tIns="0" rIns="0" bIns="0" rtlCol="0" anchor="t">
            <a:spAutoFit/>
          </a:bodyPr>
          <a:lstStyle/>
          <a:p>
            <a:pPr algn="ctr">
              <a:lnSpc>
                <a:spcPts val="2499"/>
              </a:lnSpc>
            </a:pPr>
            <a:r>
              <a:rPr lang="en-US" sz="2499">
                <a:solidFill>
                  <a:srgbClr val="000000"/>
                </a:solidFill>
                <a:latin typeface="Agrandir Narrow Bold"/>
              </a:rPr>
              <a:t>ayvazquez@itba.edu.ar</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934132" y="3184841"/>
            <a:ext cx="6209868" cy="5713905"/>
          </a:xfrm>
          <a:custGeom>
            <a:avLst/>
            <a:gdLst/>
            <a:ahLst/>
            <a:cxnLst/>
            <a:rect l="l" t="t" r="r" b="b"/>
            <a:pathLst>
              <a:path w="6209868" h="5713905">
                <a:moveTo>
                  <a:pt x="0" y="0"/>
                </a:moveTo>
                <a:lnTo>
                  <a:pt x="6209868" y="0"/>
                </a:lnTo>
                <a:lnTo>
                  <a:pt x="6209868" y="5713905"/>
                </a:lnTo>
                <a:lnTo>
                  <a:pt x="0" y="5713905"/>
                </a:lnTo>
                <a:lnTo>
                  <a:pt x="0" y="0"/>
                </a:lnTo>
                <a:close/>
              </a:path>
            </a:pathLst>
          </a:custGeom>
          <a:blipFill>
            <a:blip r:embed="rId3"/>
            <a:stretch>
              <a:fillRect/>
            </a:stretch>
          </a:blipFill>
        </p:spPr>
      </p:sp>
      <p:sp>
        <p:nvSpPr>
          <p:cNvPr id="3" name="Freeform 3"/>
          <p:cNvSpPr/>
          <p:nvPr/>
        </p:nvSpPr>
        <p:spPr>
          <a:xfrm>
            <a:off x="9978636" y="5186908"/>
            <a:ext cx="4864709" cy="1709772"/>
          </a:xfrm>
          <a:custGeom>
            <a:avLst/>
            <a:gdLst/>
            <a:ahLst/>
            <a:cxnLst/>
            <a:rect l="l" t="t" r="r" b="b"/>
            <a:pathLst>
              <a:path w="4864709" h="1709772">
                <a:moveTo>
                  <a:pt x="0" y="0"/>
                </a:moveTo>
                <a:lnTo>
                  <a:pt x="4864708" y="0"/>
                </a:lnTo>
                <a:lnTo>
                  <a:pt x="4864708" y="1709772"/>
                </a:lnTo>
                <a:lnTo>
                  <a:pt x="0" y="1709772"/>
                </a:lnTo>
                <a:lnTo>
                  <a:pt x="0" y="0"/>
                </a:lnTo>
                <a:close/>
              </a:path>
            </a:pathLst>
          </a:custGeom>
          <a:blipFill>
            <a:blip r:embed="rId4"/>
            <a:stretch>
              <a:fillRect/>
            </a:stretch>
          </a:blipFill>
        </p:spPr>
      </p:sp>
      <p:sp>
        <p:nvSpPr>
          <p:cNvPr id="4" name="TextBox 4"/>
          <p:cNvSpPr txBox="1"/>
          <p:nvPr/>
        </p:nvSpPr>
        <p:spPr>
          <a:xfrm>
            <a:off x="1028700" y="962342"/>
            <a:ext cx="16230600" cy="1295400"/>
          </a:xfrm>
          <a:prstGeom prst="rect">
            <a:avLst/>
          </a:prstGeom>
        </p:spPr>
        <p:txBody>
          <a:bodyPr lIns="0" tIns="0" rIns="0" bIns="0" rtlCol="0" anchor="t">
            <a:spAutoFit/>
          </a:bodyPr>
          <a:lstStyle/>
          <a:p>
            <a:pPr marL="0" marR="0" lvl="0" indent="0" algn="ctr" defTabSz="457200" rtl="0" eaLnBrk="1" fontAlgn="auto" latinLnBrk="0" hangingPunct="1">
              <a:lnSpc>
                <a:spcPts val="8640"/>
              </a:lnSpc>
              <a:spcBef>
                <a:spcPct val="0"/>
              </a:spcBef>
              <a:spcAft>
                <a:spcPts val="0"/>
              </a:spcAft>
              <a:buClrTx/>
              <a:buSzTx/>
              <a:buFontTx/>
              <a:buNone/>
              <a:tabLst/>
              <a:defRPr/>
            </a:pPr>
            <a:r>
              <a:rPr kumimoji="0" lang="en-US" sz="7200" b="0" i="0" u="none" strike="noStrike" kern="1200" cap="none" spc="0" normalizeH="0" baseline="0" noProof="0">
                <a:ln>
                  <a:noFill/>
                </a:ln>
                <a:solidFill>
                  <a:srgbClr val="FFDE59"/>
                </a:solidFill>
                <a:effectLst/>
                <a:uLnTx/>
                <a:uFillTx/>
                <a:latin typeface="Agrandir Narrow Bold"/>
                <a:ea typeface="+mn-ea"/>
                <a:cs typeface="+mn-cs"/>
              </a:rPr>
              <a:t>IMPEDANCIA GALVÁNICA DE LA PIEL</a:t>
            </a:r>
          </a:p>
        </p:txBody>
      </p:sp>
    </p:spTree>
    <p:extLst>
      <p:ext uri="{BB962C8B-B14F-4D97-AF65-F5344CB8AC3E}">
        <p14:creationId xmlns:p14="http://schemas.microsoft.com/office/powerpoint/2010/main" val="217089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17028</TotalTime>
  <Words>3258</Words>
  <Application>Microsoft Office PowerPoint</Application>
  <PresentationFormat>Personalizado</PresentationFormat>
  <Paragraphs>546</Paragraphs>
  <Slides>88</Slides>
  <Notes>55</Notes>
  <HiddenSlides>0</HiddenSlides>
  <MMClips>2</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88</vt:i4>
      </vt:variant>
    </vt:vector>
  </HeadingPairs>
  <TitlesOfParts>
    <vt:vector size="103" baseType="lpstr">
      <vt:lpstr>Open Sans Bold</vt:lpstr>
      <vt:lpstr>Calibri Light</vt:lpstr>
      <vt:lpstr>Open Sans Italics</vt:lpstr>
      <vt:lpstr>Agrandir Narrow</vt:lpstr>
      <vt:lpstr>Agrandir Narrow Medium</vt:lpstr>
      <vt:lpstr>TT Chocolates Bold</vt:lpstr>
      <vt:lpstr>Open Sans Light</vt:lpstr>
      <vt:lpstr>Arial</vt:lpstr>
      <vt:lpstr>Calibri</vt:lpstr>
      <vt:lpstr>Open Sans</vt:lpstr>
      <vt:lpstr>Agrandir Narrow Bold</vt:lpstr>
      <vt:lpstr>Open Sans Extra Bold</vt:lpstr>
      <vt:lpstr>Consolas</vt:lpstr>
      <vt:lpstr>Office Theme</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Clase de EEG (Parte 1)</dc:title>
  <cp:lastModifiedBy>Aylin Agatha Vazquez Chenlo</cp:lastModifiedBy>
  <cp:revision>22</cp:revision>
  <dcterms:created xsi:type="dcterms:W3CDTF">2006-08-16T00:00:00Z</dcterms:created>
  <dcterms:modified xsi:type="dcterms:W3CDTF">2024-05-28T17:12:28Z</dcterms:modified>
  <dc:identifier>DAFtLMm_pnM</dc:identifier>
</cp:coreProperties>
</file>